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86" r:id="rId4"/>
    <p:sldId id="287" r:id="rId5"/>
    <p:sldId id="291" r:id="rId6"/>
    <p:sldId id="290" r:id="rId7"/>
    <p:sldId id="302" r:id="rId8"/>
    <p:sldId id="303" r:id="rId9"/>
    <p:sldId id="278" r:id="rId10"/>
    <p:sldId id="279" r:id="rId11"/>
    <p:sldId id="298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5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2238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82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03569-E05E-4590-8D9A-D5D1E2FCABB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6C6B-D8D4-4A98-AB94-ECC594476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17" tIns="0" rIns="4571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2" indent="0" algn="ctr">
              <a:buNone/>
            </a:lvl2pPr>
            <a:lvl3pPr marL="914343" indent="0" algn="ctr">
              <a:buNone/>
            </a:lvl3pPr>
            <a:lvl4pPr marL="1371515" indent="0" algn="ctr">
              <a:buNone/>
            </a:lvl4pPr>
            <a:lvl5pPr marL="1828686" indent="0" algn="ctr">
              <a:buNone/>
            </a:lvl5pPr>
            <a:lvl6pPr marL="2285858" indent="0" algn="ctr">
              <a:buNone/>
            </a:lvl6pPr>
            <a:lvl7pPr marL="2743028" indent="0" algn="ctr">
              <a:buNone/>
            </a:lvl7pPr>
            <a:lvl8pPr marL="3200200" indent="0" algn="ctr">
              <a:buNone/>
            </a:lvl8pPr>
            <a:lvl9pPr marL="3657371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48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7" rIns="45717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7" tIns="45717" rIns="45717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4" tIns="45717" rIns="91434" bIns="4571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 lIns="91434" tIns="45717" rIns="91434" bIns="4571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lIns="91434" tIns="45717" rIns="91434" bIns="45717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lIns="91434" tIns="45717" rIns="91434" bIns="45717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tIns="45717" rIns="0" bIns="45717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5" indent="-411455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26" indent="-28344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85" indent="-2285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8" indent="-18286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39" indent="-1828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82" indent="-18286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37" indent="-1828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93" indent="-1828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48" indent="-18286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.msu.ru/about/department/theory-method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8444" y="2655657"/>
            <a:ext cx="7138053" cy="35569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FFFF"/>
                </a:solidFill>
              </a:rPr>
              <a:t>Кафедра теории и методологии государственного и муниципального управления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64096"/>
          </a:xfrm>
        </p:spPr>
        <p:txBody>
          <a:bodyPr anchor="ctr">
            <a:normAutofit/>
          </a:bodyPr>
          <a:lstStyle/>
          <a:p>
            <a:r>
              <a:rPr lang="ru-RU" sz="2200" dirty="0">
                <a:solidFill>
                  <a:srgbClr val="FFFFFF"/>
                </a:solidFill>
                <a:latin typeface="+mj-lt"/>
              </a:rPr>
              <a:t>Московский </a:t>
            </a:r>
            <a:r>
              <a:rPr lang="ru-RU" sz="2200" dirty="0">
                <a:solidFill>
                  <a:srgbClr val="FFFFFF"/>
                </a:solidFill>
                <a:latin typeface="+mj-lt"/>
                <a:cs typeface="Arial" pitchFamily="34" charset="0"/>
              </a:rPr>
              <a:t>государственный</a:t>
            </a:r>
            <a:r>
              <a:rPr lang="ru-RU" sz="2200" dirty="0">
                <a:solidFill>
                  <a:srgbClr val="FFFFFF"/>
                </a:solidFill>
                <a:latin typeface="+mj-lt"/>
              </a:rPr>
              <a:t> университет имени М. В. Ломоносова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98444" y="1126395"/>
            <a:ext cx="6551712" cy="1297454"/>
          </a:xfrm>
          <a:prstGeom prst="rect">
            <a:avLst/>
          </a:prstGeom>
        </p:spPr>
        <p:txBody>
          <a:bodyPr vert="horz" lIns="91434" tIns="45717" rIns="91434" bIns="45717">
            <a:normAutofit lnSpcReduction="10000"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dirty="0">
                <a:solidFill>
                  <a:srgbClr val="FFFFFF"/>
                </a:solidFill>
                <a:latin typeface="+mj-lt"/>
              </a:rPr>
              <a:t>Факультет </a:t>
            </a:r>
          </a:p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dirty="0">
                <a:solidFill>
                  <a:srgbClr val="FFFFFF"/>
                </a:solidFill>
                <a:latin typeface="+mj-lt"/>
              </a:rPr>
              <a:t>государственного </a:t>
            </a:r>
          </a:p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dirty="0">
                <a:solidFill>
                  <a:srgbClr val="FFFFFF"/>
                </a:solidFill>
                <a:latin typeface="+mj-lt"/>
              </a:rPr>
              <a:t>управления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C74B00-1C4E-43D1-84F4-7200EA79E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777075"/>
            <a:ext cx="1450848" cy="18836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611CEED-0A36-4FE4-9C89-00122ED1C9BB}"/>
              </a:ext>
            </a:extLst>
          </p:cNvPr>
          <p:cNvSpPr/>
          <p:nvPr/>
        </p:nvSpPr>
        <p:spPr>
          <a:xfrm>
            <a:off x="-10769" y="0"/>
            <a:ext cx="9144000" cy="620688"/>
          </a:xfrm>
          <a:prstGeom prst="rect">
            <a:avLst/>
          </a:prstGeom>
          <a:solidFill>
            <a:srgbClr val="22385E"/>
          </a:solidFill>
          <a:ln>
            <a:solidFill>
              <a:srgbClr val="223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69171C07-3955-439E-8FAE-BDC1BF564694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8856984" cy="620688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PT Sans Caption" panose="020B0603020203020204" pitchFamily="34" charset="-52"/>
              </a:rPr>
              <a:t>Контакты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B52D9C5-391A-4E76-9951-7A83160D0D5D}"/>
              </a:ext>
            </a:extLst>
          </p:cNvPr>
          <p:cNvSpPr/>
          <p:nvPr/>
        </p:nvSpPr>
        <p:spPr>
          <a:xfrm>
            <a:off x="857224" y="6021288"/>
            <a:ext cx="8142760" cy="46165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https://spa.msu.ru/about/department/theory-method/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8413D05-A2D0-4B5C-9F95-F6B8A127E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8582036"/>
              </p:ext>
            </p:extLst>
          </p:nvPr>
        </p:nvGraphicFramePr>
        <p:xfrm>
          <a:off x="214281" y="908720"/>
          <a:ext cx="8572559" cy="3640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2">
                  <a:extLst>
                    <a:ext uri="{9D8B030D-6E8A-4147-A177-3AD203B41FA5}">
                      <a16:colId xmlns="" xmlns:a16="http://schemas.microsoft.com/office/drawing/2014/main" val="2024666762"/>
                    </a:ext>
                  </a:extLst>
                </a:gridCol>
                <a:gridCol w="2357455">
                  <a:extLst>
                    <a:ext uri="{9D8B030D-6E8A-4147-A177-3AD203B41FA5}">
                      <a16:colId xmlns="" xmlns:a16="http://schemas.microsoft.com/office/drawing/2014/main" val="3296251052"/>
                    </a:ext>
                  </a:extLst>
                </a:gridCol>
                <a:gridCol w="3357585"/>
                <a:gridCol w="785817"/>
              </a:tblGrid>
              <a:tr h="11288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Глазьев</a:t>
                      </a:r>
                    </a:p>
                    <a:p>
                      <a:r>
                        <a:rPr lang="ru-RU" sz="1400" b="1" dirty="0" smtClean="0">
                          <a:latin typeface="+mj-lt"/>
                        </a:rPr>
                        <a:t>Сергей </a:t>
                      </a:r>
                      <a:r>
                        <a:rPr lang="ru-RU" sz="1400" b="1" dirty="0" smtClean="0">
                          <a:latin typeface="+mj-lt"/>
                        </a:rPr>
                        <a:t>Юрьевич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заведующий кафедрой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Glazyev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r>
                        <a:rPr lang="en-US" sz="1600" noProof="0" dirty="0" err="1" smtClean="0">
                          <a:latin typeface="Arial" pitchFamily="34" charset="0"/>
                          <a:cs typeface="Arial" pitchFamily="34" charset="0"/>
                        </a:rPr>
                        <a:t>spa.msu.ru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Е 813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60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Митина</a:t>
                      </a:r>
                      <a:endParaRPr lang="ru-RU" sz="1400" b="1" dirty="0">
                        <a:latin typeface="+mj-lt"/>
                      </a:endParaRPr>
                    </a:p>
                    <a:p>
                      <a:r>
                        <a:rPr lang="ru-RU" sz="1400" b="1" dirty="0">
                          <a:latin typeface="+mj-lt"/>
                        </a:rPr>
                        <a:t>Наталья Николаевна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+mj-lt"/>
                        </a:rPr>
                        <a:t>заместитель заведующего кафедрой по учебной работе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Mitina@spa.msu.ru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Г 721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5161252"/>
                  </a:ext>
                </a:extLst>
              </a:tr>
              <a:tr h="12560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Купряшин</a:t>
                      </a:r>
                    </a:p>
                    <a:p>
                      <a:r>
                        <a:rPr lang="ru-RU" sz="1400" b="1" baseline="0" dirty="0" smtClean="0">
                          <a:latin typeface="+mj-lt"/>
                        </a:rPr>
                        <a:t>Геннадий </a:t>
                      </a:r>
                      <a:r>
                        <a:rPr lang="ru-RU" sz="1400" b="1" baseline="0" dirty="0" smtClean="0">
                          <a:latin typeface="+mj-lt"/>
                        </a:rPr>
                        <a:t>Львович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заместитель заведующего кафедрой по научной работе и аспирантуре</a:t>
                      </a:r>
                      <a:endParaRPr lang="ru-RU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en-US" sz="1600" noProof="0" dirty="0" smtClean="0">
                          <a:latin typeface="Arial" pitchFamily="34" charset="0"/>
                          <a:cs typeface="Arial" pitchFamily="34" charset="0"/>
                        </a:rPr>
                        <a:t>upryashin@spa.msu.ru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Е 801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712826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3F414A-5492-4058-9674-47B0FD8936FC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QR-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код – ссылка на страницу кафедры</a:t>
            </a:r>
          </a:p>
        </p:txBody>
      </p:sp>
      <p:pic>
        <p:nvPicPr>
          <p:cNvPr id="5" name="Рисунок 4" descr="http://qrcoder.ru/code/?http%3A%2F%2Fspa.msu.ru%2Fabout%2Fdepartment%2Ftheory-method%2F&amp;10&amp;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5446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D1DE4-F3B5-4064-8FFA-0D498E34DFD5}"/>
              </a:ext>
            </a:extLst>
          </p:cNvPr>
          <p:cNvSpPr txBox="1">
            <a:spLocks/>
          </p:cNvSpPr>
          <p:nvPr/>
        </p:nvSpPr>
        <p:spPr>
          <a:xfrm>
            <a:off x="1135955" y="357166"/>
            <a:ext cx="7579449" cy="6286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4" tIns="45717" rIns="91434" bIns="45717" anchor="ctr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600" dirty="0" smtClean="0">
                <a:ln/>
                <a:solidFill>
                  <a:srgbClr val="FFFFFF"/>
                </a:solidFill>
                <a:effectLst/>
              </a:rPr>
              <a:t>Рады видеть Вас </a:t>
            </a:r>
            <a:endParaRPr lang="ru-RU" sz="4600" dirty="0">
              <a:ln/>
              <a:solidFill>
                <a:srgbClr val="FFFFFF"/>
              </a:solidFill>
              <a:effectLst/>
            </a:endParaRPr>
          </a:p>
          <a:p>
            <a:pPr algn="l"/>
            <a:r>
              <a:rPr lang="ru-RU" sz="4600" dirty="0">
                <a:ln/>
                <a:solidFill>
                  <a:srgbClr val="FFFFFF"/>
                </a:solidFill>
                <a:effectLst/>
              </a:rPr>
              <a:t>на кафедре теории </a:t>
            </a:r>
          </a:p>
          <a:p>
            <a:pPr algn="l"/>
            <a:r>
              <a:rPr lang="ru-RU" sz="4600" dirty="0">
                <a:ln/>
                <a:solidFill>
                  <a:srgbClr val="FFFFFF"/>
                </a:solidFill>
                <a:effectLst/>
              </a:rPr>
              <a:t>и методологии государственного </a:t>
            </a:r>
          </a:p>
          <a:p>
            <a:pPr algn="l"/>
            <a:r>
              <a:rPr lang="ru-RU" sz="4600" dirty="0">
                <a:ln/>
                <a:solidFill>
                  <a:srgbClr val="FFFFFF"/>
                </a:solidFill>
                <a:effectLst/>
              </a:rPr>
              <a:t>и муниципального управления!</a:t>
            </a:r>
          </a:p>
        </p:txBody>
      </p:sp>
      <p:pic>
        <p:nvPicPr>
          <p:cNvPr id="14338" name="Picture 2" descr="http://smailiki.ucoz.net/_ph/12/1/462421465.jpg?1519480679">
            <a:extLst>
              <a:ext uri="{FF2B5EF4-FFF2-40B4-BE49-F238E27FC236}">
                <a16:creationId xmlns="" xmlns:a16="http://schemas.microsoft.com/office/drawing/2014/main" id="{2190AAFB-4302-434E-B3B6-565EF2A8E3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54" y="5733257"/>
            <a:ext cx="87195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02801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азьев.jpg">
            <a:extLst>
              <a:ext uri="{FF2B5EF4-FFF2-40B4-BE49-F238E27FC236}">
                <a16:creationId xmlns="" xmlns:a16="http://schemas.microsoft.com/office/drawing/2014/main" id="{0FE5EB50-6F24-4EA5-9F07-BCFF3091C3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1872208" cy="1861510"/>
          </a:xfrm>
          <a:prstGeom prst="round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F57FC0-5FAE-4F2F-B276-C583A5C7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3"/>
            <a:ext cx="8856984" cy="720080"/>
          </a:xfrm>
        </p:spPr>
        <p:txBody>
          <a:bodyPr>
            <a:normAutofit/>
          </a:bodyPr>
          <a:lstStyle/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+mj-lt"/>
              </a:rPr>
              <a:t>Руководство кафедры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FD8C28C8-8287-476C-B481-DF4F889A1C2A}"/>
              </a:ext>
            </a:extLst>
          </p:cNvPr>
          <p:cNvSpPr txBox="1">
            <a:spLocks/>
          </p:cNvSpPr>
          <p:nvPr/>
        </p:nvSpPr>
        <p:spPr>
          <a:xfrm>
            <a:off x="2500298" y="928670"/>
            <a:ext cx="6500858" cy="1785950"/>
          </a:xfrm>
          <a:prstGeom prst="rect">
            <a:avLst/>
          </a:prstGeom>
        </p:spPr>
        <p:txBody>
          <a:bodyPr vert="horz"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FFFFFF"/>
                </a:solidFill>
                <a:latin typeface="+mj-lt"/>
              </a:rPr>
              <a:t>Заведующий кафедрой теории и методологии государственного и муниципального </a:t>
            </a: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управления</a:t>
            </a:r>
            <a:endParaRPr lang="en-US" sz="1400" dirty="0" smtClean="0">
              <a:solidFill>
                <a:srgbClr val="FFFFFF"/>
              </a:solidFill>
              <a:latin typeface="+mj-lt"/>
            </a:endParaRPr>
          </a:p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FF"/>
                </a:solidFill>
                <a:latin typeface="+mj-lt"/>
              </a:rPr>
              <a:t>Глазьев </a:t>
            </a:r>
            <a:r>
              <a:rPr lang="ru-RU" sz="1600" b="1" dirty="0" smtClean="0">
                <a:solidFill>
                  <a:srgbClr val="FFFFFF"/>
                </a:solidFill>
                <a:latin typeface="+mj-lt"/>
              </a:rPr>
              <a:t>Сергей Юрьевич</a:t>
            </a:r>
            <a:endParaRPr lang="en-US" sz="1600" b="1" dirty="0" smtClean="0">
              <a:solidFill>
                <a:srgbClr val="FFFFFF"/>
              </a:solidFill>
              <a:latin typeface="+mj-lt"/>
            </a:endParaRPr>
          </a:p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Член Коллегии (министр) по интеграции и макроэкономике Евразийской экономической комиссии,</a:t>
            </a:r>
            <a:endParaRPr lang="en-US" sz="1400" dirty="0" smtClean="0">
              <a:solidFill>
                <a:srgbClr val="FFFFFF"/>
              </a:solidFill>
              <a:latin typeface="+mj-lt"/>
            </a:endParaRPr>
          </a:p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FFFFFF"/>
                </a:solidFill>
                <a:latin typeface="+mj-lt"/>
              </a:rPr>
              <a:t>доктор экономических наук, профессор, академик РАН</a:t>
            </a:r>
          </a:p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FFFFFF"/>
              </a:solidFill>
              <a:latin typeface="+mj-lt"/>
            </a:endParaRPr>
          </a:p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7B01A42-5FCC-492F-A8FF-0556346960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786322"/>
            <a:ext cx="1586812" cy="1557426"/>
          </a:xfrm>
          <a:prstGeom prst="round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A2B91E0-C4A4-4044-B139-BA8FD08A5CFA}"/>
              </a:ext>
            </a:extLst>
          </p:cNvPr>
          <p:cNvSpPr txBox="1"/>
          <p:nvPr/>
        </p:nvSpPr>
        <p:spPr>
          <a:xfrm>
            <a:off x="4355976" y="4797153"/>
            <a:ext cx="2376264" cy="175432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+mj-lt"/>
              </a:rPr>
              <a:t>Макогонова</a:t>
            </a:r>
            <a:endParaRPr lang="ru-RU" sz="1400" b="1" dirty="0">
              <a:solidFill>
                <a:srgbClr val="FFFFFF"/>
              </a:solidFill>
              <a:latin typeface="+mj-lt"/>
            </a:endParaRPr>
          </a:p>
          <a:p>
            <a:r>
              <a:rPr lang="ru-RU" sz="1400" b="1" dirty="0">
                <a:solidFill>
                  <a:srgbClr val="FFFFFF"/>
                </a:solidFill>
                <a:latin typeface="+mj-lt"/>
              </a:rPr>
              <a:t>Надежда Владимировна</a:t>
            </a:r>
          </a:p>
          <a:p>
            <a:r>
              <a:rPr lang="ru-RU" sz="1200" dirty="0">
                <a:solidFill>
                  <a:srgbClr val="FFFFFF"/>
                </a:solidFill>
                <a:latin typeface="+mj-lt"/>
              </a:rPr>
              <a:t>заместитель заведующего кафедрой по исследовательским </a:t>
            </a:r>
            <a:r>
              <a:rPr lang="ru-RU" sz="1200" dirty="0" smtClean="0">
                <a:solidFill>
                  <a:srgbClr val="FFFFFF"/>
                </a:solidFill>
                <a:latin typeface="+mj-lt"/>
              </a:rPr>
              <a:t>проектам, </a:t>
            </a:r>
            <a:r>
              <a:rPr lang="ru-RU" sz="1200" dirty="0">
                <a:solidFill>
                  <a:srgbClr val="FFFFFF"/>
                </a:solidFill>
                <a:latin typeface="+mj-lt"/>
              </a:rPr>
              <a:t>кандидат экономических наук, доцент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7CFB991-02BE-47D3-918F-8BEFDA71FF65}"/>
              </a:ext>
            </a:extLst>
          </p:cNvPr>
          <p:cNvSpPr txBox="1"/>
          <p:nvPr/>
        </p:nvSpPr>
        <p:spPr>
          <a:xfrm>
            <a:off x="6084168" y="2780928"/>
            <a:ext cx="2915816" cy="181587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+mj-lt"/>
              </a:rPr>
              <a:t>Купряшин</a:t>
            </a:r>
            <a:endParaRPr lang="ru-RU" sz="1400" b="1" dirty="0">
              <a:solidFill>
                <a:srgbClr val="FFFFFF"/>
              </a:solidFill>
              <a:latin typeface="+mj-lt"/>
            </a:endParaRPr>
          </a:p>
          <a:p>
            <a:r>
              <a:rPr lang="ru-RU" sz="1400" b="1" dirty="0">
                <a:solidFill>
                  <a:srgbClr val="FFFFFF"/>
                </a:solidFill>
                <a:latin typeface="+mj-lt"/>
              </a:rPr>
              <a:t>Геннадий Львович</a:t>
            </a:r>
          </a:p>
          <a:p>
            <a:r>
              <a:rPr lang="ru-RU" sz="1200" dirty="0">
                <a:solidFill>
                  <a:srgbClr val="FFFFFF"/>
                </a:solidFill>
                <a:latin typeface="+mj-lt"/>
              </a:rPr>
              <a:t>заместитель декана по учебно-методической </a:t>
            </a:r>
            <a:r>
              <a:rPr lang="ru-RU" sz="1200" dirty="0" smtClean="0">
                <a:solidFill>
                  <a:srgbClr val="FFFFFF"/>
                </a:solidFill>
                <a:latin typeface="+mj-lt"/>
              </a:rPr>
              <a:t>работе, </a:t>
            </a:r>
            <a:r>
              <a:rPr lang="ru-RU" sz="1200" dirty="0">
                <a:solidFill>
                  <a:srgbClr val="FFFFFF"/>
                </a:solidFill>
                <a:latin typeface="+mj-lt"/>
              </a:rPr>
              <a:t>заместитель заведующего кафедрой по научной работе и аспирантуре, заслуженный преподаватель Московского университета, доктор политических наук, профессор</a:t>
            </a:r>
          </a:p>
        </p:txBody>
      </p:sp>
      <p:pic>
        <p:nvPicPr>
          <p:cNvPr id="2050" name="Picture 2" descr="\\Spcd\1ed$\M1805GoncharenkoYV\Downloads\Фото для презентации кафедры\Купряш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2780928"/>
            <a:ext cx="1728192" cy="1728192"/>
          </a:xfrm>
          <a:prstGeom prst="roundRect">
            <a:avLst/>
          </a:prstGeom>
          <a:noFill/>
        </p:spPr>
      </p:pic>
      <p:pic>
        <p:nvPicPr>
          <p:cNvPr id="14339" name="Picture 3" descr="Z:\Кафедра\Сайт и стенд\Презентация кафедры\Фото для презентации кафедры\Мит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92760"/>
            <a:ext cx="1656184" cy="165618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2B91E0-C4A4-4044-B139-BA8FD08A5CFA}"/>
              </a:ext>
            </a:extLst>
          </p:cNvPr>
          <p:cNvSpPr txBox="1"/>
          <p:nvPr/>
        </p:nvSpPr>
        <p:spPr>
          <a:xfrm>
            <a:off x="1907704" y="2996952"/>
            <a:ext cx="2376264" cy="156965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+mj-lt"/>
              </a:rPr>
              <a:t>Митина</a:t>
            </a:r>
            <a:endParaRPr lang="ru-RU" sz="1400" b="1" dirty="0">
              <a:solidFill>
                <a:srgbClr val="FFFFFF"/>
              </a:solidFill>
              <a:latin typeface="+mj-lt"/>
            </a:endParaRPr>
          </a:p>
          <a:p>
            <a:r>
              <a:rPr lang="ru-RU" sz="1400" b="1" dirty="0">
                <a:solidFill>
                  <a:srgbClr val="FFFFFF"/>
                </a:solidFill>
                <a:latin typeface="+mj-lt"/>
              </a:rPr>
              <a:t>Наталья Николаевна</a:t>
            </a:r>
          </a:p>
          <a:p>
            <a:r>
              <a:rPr lang="ru-RU" sz="1200" dirty="0">
                <a:solidFill>
                  <a:srgbClr val="FFFFFF"/>
                </a:solidFill>
                <a:latin typeface="+mj-lt"/>
              </a:rPr>
              <a:t>заместитель заведующего кафедрой по учебной работе, доктор географических наук, профессор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4898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DA457F25-D20A-4C13-9160-9EFAF86445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856984" cy="720080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+mj-lt"/>
              </a:rPr>
              <a:t>Состав кафедры и преподаваемые курсы</a:t>
            </a:r>
          </a:p>
        </p:txBody>
      </p:sp>
      <p:sp>
        <p:nvSpPr>
          <p:cNvPr id="13" name="AutoShape 2" descr="https://mail.yandex.ru/message_part/IMG-2552.JPG?_uid=22585811&amp;name=IMG-2552.JPG&amp;hid=1.2&amp;ids=165225811329181807&amp;no_disposition=y&amp;exif_rotate=y">
            <a:extLst>
              <a:ext uri="{FF2B5EF4-FFF2-40B4-BE49-F238E27FC236}">
                <a16:creationId xmlns="" xmlns:a16="http://schemas.microsoft.com/office/drawing/2014/main" id="{8C32A033-30DC-46AC-8199-E6F352DE0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8374" y="54106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79512" y="548679"/>
          <a:ext cx="885698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4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8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109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Преподаваемые курсы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3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Глазьев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Сергей Юрьевич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доктор </a:t>
                      </a: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+mj-lt"/>
                        </a:rPr>
                        <a:t>экономических наук, профессор, академик РАН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Макроэкономическая политика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Теория и практика управления развитием экономики на национальном, наднациональном и глобальном уровнях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496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Сухарев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Олег Сергеевич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доктор экономических наук, профессор, заведующий сектором институционального анализа экономической динамики Института экономики РАН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Методы принятия управленческих решений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Макроэкономическая </a:t>
                      </a: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075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Купряшин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Геннадий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Львович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заслуженный преподаватель Московского университета, доктор политических наук, профессор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Основы государственного и муниципального управления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Теория и механизмы современного государственного управления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Управление государственными программами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Административные реформы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Рисунок 18" descr="Глазьев.jpg">
            <a:extLst>
              <a:ext uri="{FF2B5EF4-FFF2-40B4-BE49-F238E27FC236}">
                <a16:creationId xmlns="" xmlns:a16="http://schemas.microsoft.com/office/drawing/2014/main" id="{0FE5EB50-6F24-4EA5-9F07-BCFF3091C3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1296144" cy="1288738"/>
          </a:xfrm>
          <a:prstGeom prst="roundRect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Z:\Кафедра\Сайт и стенд\Презентация кафедры\Фото для презентации кафедры\Сухар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1440160" cy="144016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2" descr="\\Spcd\1ed$\M1805GoncharenkoYV\Downloads\Фото для презентации кафедры\Купряш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440160" cy="144016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189912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DA457F25-D20A-4C13-9160-9EFAF8644515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8856984" cy="720080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+mj-lt"/>
              </a:rPr>
              <a:t>Состав кафедры и преподаваемые курсы</a:t>
            </a:r>
          </a:p>
        </p:txBody>
      </p:sp>
      <p:sp>
        <p:nvSpPr>
          <p:cNvPr id="13" name="AutoShape 2" descr="https://mail.yandex.ru/message_part/IMG-2552.JPG?_uid=22585811&amp;name=IMG-2552.JPG&amp;hid=1.2&amp;ids=165225811329181807&amp;no_disposition=y&amp;exif_rotate=y">
            <a:extLst>
              <a:ext uri="{FF2B5EF4-FFF2-40B4-BE49-F238E27FC236}">
                <a16:creationId xmlns="" xmlns:a16="http://schemas.microsoft.com/office/drawing/2014/main" id="{8C32A033-30DC-46AC-8199-E6F352DE0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8374" y="54106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6598669"/>
              </p:ext>
            </p:extLst>
          </p:nvPr>
        </p:nvGraphicFramePr>
        <p:xfrm>
          <a:off x="214282" y="714356"/>
          <a:ext cx="8784977" cy="59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8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08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450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Преподаваемые курсы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823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Макогонова</a:t>
                      </a:r>
                      <a:endParaRPr lang="ru-RU" sz="1800" b="1" dirty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Надежда Владимировна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кандидат экономических наук, доцент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Управление рисками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Прогнозирование и планирование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Стратегический менеджмент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Финансовые риски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Управленческий консалтинг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Теория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управления</a:t>
                      </a:r>
                      <a:endParaRPr lang="ru-RU" sz="1600" dirty="0" smtClean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031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Тышкевич Виктория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Петровна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кандидат экономических наук, </a:t>
                      </a:r>
                      <a:r>
                        <a:rPr lang="ru-RU" sz="12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доцент, заместитель проректора МГУ имени М.В. Ломоносова</a:t>
                      </a:r>
                      <a:endParaRPr lang="ru-RU" sz="12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Теория и практика взаимодействия бизнеса и власти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Методы принятия управленческих решений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Научно-исследовательский семинар</a:t>
                      </a:r>
                      <a:endParaRPr lang="ru-RU" sz="1600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7388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Сидорова Александра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Александровна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кандидат экономических наук, доцент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Актуальные вопросы практики государственного и муниципального управления</a:t>
                      </a:r>
                      <a:endParaRPr lang="en-US" sz="16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Антикризисное государственное управление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Стратегический менеджмент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Электронное правительство</a:t>
                      </a:r>
                      <a:endParaRPr lang="ru-RU" sz="16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Z:\DISK M\Кафедра\Сайт и стенд\Презентация кафедры\Фото для презентации кафедры+old\Тышке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1440160" cy="1556705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9" name="Picture 2" descr="Z:\DISK M\Кафедра\Сайт и стенд\Презентация кафедры\Фото для презентации кафедры+old\Сид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929198"/>
            <a:ext cx="1584176" cy="1584176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7B01A42-5FCC-492F-A8FF-0556346960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14422"/>
            <a:ext cx="1588252" cy="1558839"/>
          </a:xfrm>
          <a:prstGeom prst="roundRect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1899125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DA457F25-D20A-4C13-9160-9EFAF8644515}"/>
              </a:ext>
            </a:extLst>
          </p:cNvPr>
          <p:cNvSpPr txBox="1">
            <a:spLocks/>
          </p:cNvSpPr>
          <p:nvPr/>
        </p:nvSpPr>
        <p:spPr>
          <a:xfrm>
            <a:off x="287016" y="116632"/>
            <a:ext cx="8856984" cy="720080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+mj-lt"/>
              </a:rPr>
              <a:t>Состав кафедры и преподаваемые курсы</a:t>
            </a:r>
          </a:p>
        </p:txBody>
      </p:sp>
      <p:sp>
        <p:nvSpPr>
          <p:cNvPr id="13" name="AutoShape 2" descr="https://mail.yandex.ru/message_part/IMG-2552.JPG?_uid=22585811&amp;name=IMG-2552.JPG&amp;hid=1.2&amp;ids=165225811329181807&amp;no_disposition=y&amp;exif_rotate=y">
            <a:extLst>
              <a:ext uri="{FF2B5EF4-FFF2-40B4-BE49-F238E27FC236}">
                <a16:creationId xmlns="" xmlns:a16="http://schemas.microsoft.com/office/drawing/2014/main" id="{8C32A033-30DC-46AC-8199-E6F352DE0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8374" y="54106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6598669"/>
              </p:ext>
            </p:extLst>
          </p:nvPr>
        </p:nvGraphicFramePr>
        <p:xfrm>
          <a:off x="323528" y="836712"/>
          <a:ext cx="8496943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924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9373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  <a:latin typeface="+mj-lt"/>
                        </a:rPr>
                        <a:t>Преподаваемые курсы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751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Борисов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Владимир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Константинович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заслуженный преподаватель Московского университета, кандидат философских наук, доцент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Теория управления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Государственная и муниципальная служба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Теория и практика взаимодействия бизнеса и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государства</a:t>
                      </a:r>
                      <a:endParaRPr lang="ru-RU" sz="16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73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Царенко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Андрей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+mj-lt"/>
                        </a:rPr>
                        <a:t>Сергеевич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+mj-lt"/>
                        </a:rPr>
                        <a:t>кандидат экономических наук, доцент</a:t>
                      </a:r>
                    </a:p>
                    <a:p>
                      <a:endParaRPr lang="ru-RU" sz="12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Организационное поведение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Методы исследований в менеджменте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+mj-lt"/>
                        </a:rPr>
                        <a:t>Управление</a:t>
                      </a: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 организационными изменениями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Планирование и проектирование организаций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Теория организации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+mj-lt"/>
                        </a:rPr>
                        <a:t>Антикризисное корпоративное управление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Управление качеством</a:t>
                      </a:r>
                      <a:endParaRPr lang="ru-RU" sz="1600" baseline="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6FC46B-B0AB-4932-961C-736D34152B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440160" cy="1609593"/>
          </a:xfrm>
          <a:prstGeom prst="roundRect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 descr="Z:\DISK M\Кафедра\Сайт и стенд\Резюме, биографии и фото\Царенко фо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440160" cy="144016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189912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DA457F25-D20A-4C13-9160-9EFAF8644515}"/>
              </a:ext>
            </a:extLst>
          </p:cNvPr>
          <p:cNvSpPr txBox="1">
            <a:spLocks/>
          </p:cNvSpPr>
          <p:nvPr/>
        </p:nvSpPr>
        <p:spPr>
          <a:xfrm>
            <a:off x="142844" y="0"/>
            <a:ext cx="8856984" cy="571480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PT Sans Caption" panose="020B0603020203020204" pitchFamily="34" charset="-52"/>
              </a:rPr>
              <a:t>Состав кафедры и преподаваемые курсы</a:t>
            </a:r>
          </a:p>
        </p:txBody>
      </p:sp>
      <p:sp>
        <p:nvSpPr>
          <p:cNvPr id="13" name="AutoShape 2" descr="https://mail.yandex.ru/message_part/IMG-2552.JPG?_uid=22585811&amp;name=IMG-2552.JPG&amp;hid=1.2&amp;ids=165225811329181807&amp;no_disposition=y&amp;exif_rotate=y">
            <a:extLst>
              <a:ext uri="{FF2B5EF4-FFF2-40B4-BE49-F238E27FC236}">
                <a16:creationId xmlns="" xmlns:a16="http://schemas.microsoft.com/office/drawing/2014/main" id="{8C32A033-30DC-46AC-8199-E6F352DE01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8374" y="541060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6598669"/>
              </p:ext>
            </p:extLst>
          </p:nvPr>
        </p:nvGraphicFramePr>
        <p:xfrm>
          <a:off x="71406" y="500041"/>
          <a:ext cx="9001188" cy="629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9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15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9837"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</a:rPr>
                        <a:t>Преподаватель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FFFFFF"/>
                          </a:solidFill>
                        </a:rPr>
                        <a:t>Преподаваемые курсы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902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Митина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Наталья Николаевна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доктор географических</a:t>
                      </a:r>
                      <a:r>
                        <a:rPr lang="ru-RU" sz="1200" baseline="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 наук, профессор, ведущий научный сотрудник Института водных проблем РАН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PT Sans Caption"/>
                        </a:rPr>
                        <a:t>Экологическая политика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Политика </a:t>
                      </a: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в области рационального</a:t>
                      </a: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PT Sans Caption"/>
                        </a:rPr>
                        <a:t> использования природных ресурсов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Основы управления отраслями национальной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экономики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Управление топливно-энергетическими ресурсами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Промышленная экология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Нефтегазовые ресурсы и рынки нефтегазовой отрасли</a:t>
                      </a:r>
                      <a:endParaRPr lang="ru-RU" sz="1600" dirty="0">
                        <a:solidFill>
                          <a:srgbClr val="FFFFFF"/>
                        </a:solidFill>
                        <a:latin typeface="PT Sans Captio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8310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Якубов </a:t>
                      </a:r>
                      <a:r>
                        <a:rPr lang="ru-RU" sz="1800" b="1" dirty="0" err="1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Харис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Галиулович</a:t>
                      </a:r>
                      <a:endParaRPr lang="ru-RU" sz="1800" b="1" dirty="0">
                        <a:solidFill>
                          <a:srgbClr val="FFFFFF"/>
                        </a:solidFill>
                        <a:latin typeface="PT Sans Caption" panose="020B0603020203020204" pitchFamily="34" charset="-52"/>
                      </a:endParaRP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доктор биологических</a:t>
                      </a:r>
                      <a:r>
                        <a:rPr lang="ru-RU" sz="1200" baseline="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наук, профессор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Управление</a:t>
                      </a: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PT Sans Captio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городскими агломерациями</a:t>
                      </a:r>
                    </a:p>
                    <a:p>
                      <a:pPr>
                        <a:spcAft>
                          <a:spcPts val="5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Теория устойчивого развития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Основы управления отраслями национальной </a:t>
                      </a: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экономики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Управление проектами в нефтегазовой отрасли</a:t>
                      </a:r>
                      <a:endParaRPr lang="ru-RU" sz="1600" dirty="0">
                        <a:solidFill>
                          <a:srgbClr val="FFFFFF"/>
                        </a:solidFill>
                        <a:latin typeface="PT Sans Captio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9023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Малашенков</a:t>
                      </a:r>
                      <a:r>
                        <a:rPr lang="ru-RU" sz="1800" b="1" baseline="0" dirty="0" smtClean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Борис Михайлович</a:t>
                      </a:r>
                    </a:p>
                    <a:p>
                      <a:r>
                        <a:rPr lang="ru-RU" sz="1200" dirty="0">
                          <a:solidFill>
                            <a:srgbClr val="FFFFFF"/>
                          </a:solidFill>
                          <a:latin typeface="PT Sans Caption" panose="020B0603020203020204" pitchFamily="34" charset="-52"/>
                        </a:rPr>
                        <a:t>кандидат географических наук, доцент, старший научный сотрудник Института водных проблем РАН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Основы управления отраслями национальной экономики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Экологическая политика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FFFFFF"/>
                          </a:solidFill>
                          <a:latin typeface="PT Sans Caption"/>
                        </a:rPr>
                        <a:t>Безопасность</a:t>
                      </a:r>
                      <a:r>
                        <a:rPr lang="ru-RU" sz="1600" baseline="0" dirty="0">
                          <a:solidFill>
                            <a:srgbClr val="FFFFFF"/>
                          </a:solidFill>
                          <a:latin typeface="PT Sans Caption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жизнедеятельности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FFFFFF"/>
                          </a:solidFill>
                          <a:latin typeface="PT Sans Caption"/>
                        </a:rPr>
                        <a:t>Экономическая география и пространственная экономика нефтегазовой отрасли</a:t>
                      </a:r>
                      <a:endParaRPr lang="ru-RU" sz="1600" baseline="0" dirty="0">
                        <a:solidFill>
                          <a:srgbClr val="FFFFFF"/>
                        </a:solidFill>
                        <a:latin typeface="PT Sans Captio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Z:\Кафедра\Сайт и стенд\Презентация кафедры\Фото для презентации кафедры\Малашен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929198"/>
            <a:ext cx="1440160" cy="144016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7" name="Picture 3" descr="Z:\Кафедра\Сайт и стенд\Презентация кафедры\Фото для презентации кафедры\Якуб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1285884" cy="1285884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3" descr="Z:\Кафедра\Сайт и стенд\Презентация кафедры\Фото для презентации кафедры\Мит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1440160" cy="1440160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189912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988921C-15DD-477A-9AB0-A471FF8DA4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40600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+mj-lt"/>
              </a:rPr>
              <a:t>Научные мероприятия</a:t>
            </a: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1146BF-3721-46B8-91AC-D8B3D8DF4D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6036"/>
            <a:ext cx="9144000" cy="2441965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7812915A-D8AD-454B-BBA7-FD72788266BC}"/>
              </a:ext>
            </a:extLst>
          </p:cNvPr>
          <p:cNvSpPr txBox="1">
            <a:spLocks/>
          </p:cNvSpPr>
          <p:nvPr/>
        </p:nvSpPr>
        <p:spPr>
          <a:xfrm>
            <a:off x="0" y="500042"/>
            <a:ext cx="9144000" cy="3671839"/>
          </a:xfrm>
          <a:prstGeom prst="rect">
            <a:avLst/>
          </a:prstGeom>
        </p:spPr>
        <p:txBody>
          <a:bodyPr lIns="91434" tIns="45717" rIns="91434" bIns="45717" numCol="1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47" indent="-285750"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Международная конференция «Государственное управление»</a:t>
            </a:r>
          </a:p>
          <a:p>
            <a:pPr marL="323847" indent="-285750"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Научная конференция «Ломоносовские чтения»</a:t>
            </a:r>
          </a:p>
          <a:p>
            <a:pPr marL="323847" indent="-285750"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Международная научная конференция студентов, аспирантов и молодых учёных «Ломоносов</a:t>
            </a: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»</a:t>
            </a:r>
          </a:p>
          <a:p>
            <a:pPr marL="323847" indent="-285750"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Кафедральные круглые столы</a:t>
            </a:r>
            <a:endParaRPr lang="ru-RU" sz="2000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148" name="Picture 4" descr="https://sun9-14.userapi.com/impg/8u27dKHP7T_3tpoTGPj_xfGRMZy4LEPIlchlAA/A4zzKb2QYJM.jpg?size=600x418&amp;quality=96&amp;sign=2eaa7904a2bd0389c0796132dc6a6b9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358480" cy="1643074"/>
          </a:xfrm>
          <a:prstGeom prst="rect">
            <a:avLst/>
          </a:prstGeom>
          <a:noFill/>
        </p:spPr>
      </p:pic>
      <p:pic>
        <p:nvPicPr>
          <p:cNvPr id="6150" name="Picture 6" descr="XVIII МЕЖДУНАРОДНАЯ КОНФЕРЕН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14620"/>
            <a:ext cx="3233261" cy="1386362"/>
          </a:xfrm>
          <a:prstGeom prst="rect">
            <a:avLst/>
          </a:prstGeom>
          <a:noFill/>
        </p:spPr>
      </p:pic>
      <p:pic>
        <p:nvPicPr>
          <p:cNvPr id="6152" name="Picture 8" descr="https://gu-ural.ru/uploads/2019/03/lm_555x300_acf_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643182"/>
            <a:ext cx="2825336" cy="1527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748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7988921C-15DD-477A-9AB0-A471FF8DA464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1026352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FF"/>
                </a:solidFill>
                <a:latin typeface="+mj-lt"/>
              </a:rPr>
              <a:t>Аспирантура кафедры</a:t>
            </a: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1146BF-3721-46B8-91AC-D8B3D8DF4D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6036"/>
            <a:ext cx="9144000" cy="2441965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7812915A-D8AD-454B-BBA7-FD72788266BC}"/>
              </a:ext>
            </a:extLst>
          </p:cNvPr>
          <p:cNvSpPr txBox="1">
            <a:spLocks/>
          </p:cNvSpPr>
          <p:nvPr/>
        </p:nvSpPr>
        <p:spPr>
          <a:xfrm>
            <a:off x="0" y="928670"/>
            <a:ext cx="9144000" cy="3243211"/>
          </a:xfrm>
          <a:prstGeom prst="rect">
            <a:avLst/>
          </a:prstGeom>
        </p:spPr>
        <p:txBody>
          <a:bodyPr lIns="91434" tIns="45717" rIns="91434" bIns="45717" numCol="1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47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None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	Научные специальности, по которым ведется подготовка аспирантов на кафедре:</a:t>
            </a:r>
          </a:p>
          <a:p>
            <a:pPr marL="323847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5.2.3. «Региональная и отраслевая экономика»</a:t>
            </a:r>
          </a:p>
          <a:p>
            <a:pPr marL="323847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rgbClr val="FFFFFF"/>
                </a:solidFill>
                <a:latin typeface="+mj-lt"/>
              </a:rPr>
              <a:t>5.2.6. «Менеджмент»</a:t>
            </a:r>
          </a:p>
          <a:p>
            <a:pPr marL="323847" indent="-28575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ru-RU" sz="2000" i="1" dirty="0" smtClean="0">
                <a:solidFill>
                  <a:srgbClr val="FFFFFF"/>
                </a:solidFill>
                <a:latin typeface="+mj-lt"/>
              </a:rPr>
              <a:t>5.2.7. «Государственное и муниципальное управление»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329748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033F414A-5492-4058-9674-47B0FD8936FC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9144000" cy="548680"/>
          </a:xfrm>
          <a:prstGeom prst="rect">
            <a:avLst/>
          </a:prstGeom>
        </p:spPr>
        <p:txBody>
          <a:bodyPr lIns="91434" tIns="45717" rIns="91434" bIns="45717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52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FFFF"/>
                </a:solidFill>
                <a:latin typeface="+mj-lt"/>
              </a:rPr>
              <a:t>Основные публикации </a:t>
            </a:r>
            <a:r>
              <a:rPr lang="ru-RU" dirty="0" smtClean="0">
                <a:solidFill>
                  <a:srgbClr val="FFFFFF"/>
                </a:solidFill>
                <a:latin typeface="+mj-lt"/>
              </a:rPr>
              <a:t>кафедры</a:t>
            </a:r>
            <a:endParaRPr lang="ru-RU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" name="Рисунок 2" descr="glaziev_future_prewu.jpg">
            <a:extLst>
              <a:ext uri="{FF2B5EF4-FFF2-40B4-BE49-F238E27FC236}">
                <a16:creationId xmlns="" xmlns:a16="http://schemas.microsoft.com/office/drawing/2014/main" id="{DD6330DE-8A2C-467C-94B2-0D1ADD2DFA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273032"/>
            <a:ext cx="1115616" cy="1584968"/>
          </a:xfrm>
          <a:prstGeom prst="rect">
            <a:avLst/>
          </a:prstGeom>
        </p:spPr>
      </p:pic>
      <p:pic>
        <p:nvPicPr>
          <p:cNvPr id="9218" name="Picture 2" descr="https://avatars.mds.yandex.net/get-marketpic/238524/market_Up2xhqcQBb-IbdkPIz32Tg/orig">
            <a:extLst>
              <a:ext uri="{FF2B5EF4-FFF2-40B4-BE49-F238E27FC236}">
                <a16:creationId xmlns="" xmlns:a16="http://schemas.microsoft.com/office/drawing/2014/main" id="{04762B28-61E8-4D22-B9F3-0B1BB338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5273033"/>
            <a:ext cx="1005266" cy="1584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011125212.jpg">
            <a:extLst>
              <a:ext uri="{FF2B5EF4-FFF2-40B4-BE49-F238E27FC236}">
                <a16:creationId xmlns="" xmlns:a16="http://schemas.microsoft.com/office/drawing/2014/main" id="{01BADE26-48BD-4746-8935-6EB047D019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885" y="5273030"/>
            <a:ext cx="971155" cy="1584970"/>
          </a:xfrm>
          <a:prstGeom prst="rect">
            <a:avLst/>
          </a:prstGeom>
        </p:spPr>
      </p:pic>
      <p:pic>
        <p:nvPicPr>
          <p:cNvPr id="6" name="Рисунок 5" descr="доклад.png">
            <a:extLst>
              <a:ext uri="{FF2B5EF4-FFF2-40B4-BE49-F238E27FC236}">
                <a16:creationId xmlns="" xmlns:a16="http://schemas.microsoft.com/office/drawing/2014/main" id="{D3A21ED9-17CB-477A-869A-6992E7914B6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9956" y="5273030"/>
            <a:ext cx="1116177" cy="1584970"/>
          </a:xfrm>
          <a:prstGeom prst="rect">
            <a:avLst/>
          </a:prstGeom>
        </p:spPr>
      </p:pic>
      <p:pic>
        <p:nvPicPr>
          <p:cNvPr id="7" name="Рисунок 6" descr="Война США.jpg">
            <a:extLst>
              <a:ext uri="{FF2B5EF4-FFF2-40B4-BE49-F238E27FC236}">
                <a16:creationId xmlns="" xmlns:a16="http://schemas.microsoft.com/office/drawing/2014/main" id="{DEFD5CF2-A9A5-4CD7-A46A-4E66BFD3CB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0420" y="5273029"/>
            <a:ext cx="983062" cy="1584971"/>
          </a:xfrm>
          <a:prstGeom prst="rect">
            <a:avLst/>
          </a:prstGeom>
        </p:spPr>
      </p:pic>
      <p:pic>
        <p:nvPicPr>
          <p:cNvPr id="8" name="Рисунок 7" descr="14882244.cover.jpg">
            <a:extLst>
              <a:ext uri="{FF2B5EF4-FFF2-40B4-BE49-F238E27FC236}">
                <a16:creationId xmlns="" xmlns:a16="http://schemas.microsoft.com/office/drawing/2014/main" id="{7F825765-CB66-4C4E-9F9D-58F73A141BE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1575" y="5273028"/>
            <a:ext cx="1045641" cy="1584971"/>
          </a:xfrm>
          <a:prstGeom prst="rect">
            <a:avLst/>
          </a:prstGeom>
        </p:spPr>
      </p:pic>
      <p:pic>
        <p:nvPicPr>
          <p:cNvPr id="9" name="Рисунок 8" descr="1005135876.jpg">
            <a:extLst>
              <a:ext uri="{FF2B5EF4-FFF2-40B4-BE49-F238E27FC236}">
                <a16:creationId xmlns="" xmlns:a16="http://schemas.microsoft.com/office/drawing/2014/main" id="{8595226C-CE94-4CB2-9675-D5918180871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7216" y="5279392"/>
            <a:ext cx="1017073" cy="1578606"/>
          </a:xfrm>
          <a:prstGeom prst="rect">
            <a:avLst/>
          </a:prstGeom>
        </p:spPr>
      </p:pic>
      <p:pic>
        <p:nvPicPr>
          <p:cNvPr id="11" name="Рисунок 10" descr="109523.jpg">
            <a:extLst>
              <a:ext uri="{FF2B5EF4-FFF2-40B4-BE49-F238E27FC236}">
                <a16:creationId xmlns="" xmlns:a16="http://schemas.microsoft.com/office/drawing/2014/main" id="{D92918CC-CF66-444E-B539-B808D8CC4F6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26439" y="5287091"/>
            <a:ext cx="1019264" cy="1570909"/>
          </a:xfrm>
          <a:prstGeom prst="rect">
            <a:avLst/>
          </a:prstGeom>
        </p:spPr>
      </p:pic>
      <p:pic>
        <p:nvPicPr>
          <p:cNvPr id="9220" name="Picture 4" descr="https://ozon-st.cdn.ngenix.net/multimedia/1020914967.jpg">
            <a:extLst>
              <a:ext uri="{FF2B5EF4-FFF2-40B4-BE49-F238E27FC236}">
                <a16:creationId xmlns="" xmlns:a16="http://schemas.microsoft.com/office/drawing/2014/main" id="{6B16DC75-7223-4F78-A2E5-814785E5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15" y="5285367"/>
            <a:ext cx="956120" cy="1584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4">
            <a:extLst>
              <a:ext uri="{FF2B5EF4-FFF2-40B4-BE49-F238E27FC236}">
                <a16:creationId xmlns="" xmlns:a16="http://schemas.microsoft.com/office/drawing/2014/main" id="{9292FC14-4ED3-4F04-8C54-92096898C0FA}"/>
              </a:ext>
            </a:extLst>
          </p:cNvPr>
          <p:cNvSpPr txBox="1">
            <a:spLocks/>
          </p:cNvSpPr>
          <p:nvPr/>
        </p:nvSpPr>
        <p:spPr>
          <a:xfrm>
            <a:off x="0" y="785794"/>
            <a:ext cx="4932040" cy="4515414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С.Ю.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За горизонтом конца истории, 2021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С.Ю.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Чума XXI века. Как избежать катастрофы и преодолеть кризис? 2020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</a:t>
            </a: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С.Ю.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 Управление развитием экономики: курс лекций, 2019 г.</a:t>
            </a:r>
            <a:endParaRPr lang="ru-RU" sz="1300" b="1" i="1" dirty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Глазьев С.Ю.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Рывок в будущее. Россия в новом технологическом и мирохозяйственном укладах, 2018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С.Ю. 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Актуальные проблемы развития российской экономики, 2017 г.</a:t>
            </a:r>
            <a:endParaRPr lang="ru-RU" sz="1300" b="1" i="1" dirty="0" smtClean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</a:t>
            </a: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С.Ю. 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Битва за лидерство в </a:t>
            </a:r>
            <a:r>
              <a:rPr lang="en-US" sz="1300" dirty="0">
                <a:solidFill>
                  <a:srgbClr val="FFFFFF"/>
                </a:solidFill>
                <a:latin typeface="+mj-lt"/>
              </a:rPr>
              <a:t>XXI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веке. Россия – США – Китай. Семь вариантов обозримого будущего, 2017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С.Ю.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Последняя мировая война. США начинают и проигрывают, 2016 г.</a:t>
            </a:r>
            <a:endParaRPr lang="ru-RU" sz="1300" b="1" i="1" dirty="0" smtClean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Глазьев </a:t>
            </a: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С.Ю. 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Экономика будущего. Есть ли у России шанс? 2016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Митина М.М., Малашенков Б.М.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Экология : учебник и практикум для академического </a:t>
            </a:r>
            <a:r>
              <a:rPr lang="ru-RU" sz="1300" dirty="0" err="1" smtClean="0">
                <a:solidFill>
                  <a:srgbClr val="FFFFFF"/>
                </a:solidFill>
                <a:latin typeface="+mj-lt"/>
              </a:rPr>
              <a:t>бакалавриата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, 2017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Митина Н.Н., Малашенков Б.М., </a:t>
            </a:r>
            <a:r>
              <a:rPr lang="ru-RU" sz="1300" b="1" i="1" dirty="0" err="1" smtClean="0">
                <a:solidFill>
                  <a:srgbClr val="FFFFFF"/>
                </a:solidFill>
                <a:latin typeface="+mj-lt"/>
              </a:rPr>
              <a:t>Телитченко</a:t>
            </a: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 Л.А.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Подводные ландшафты Северного Каспия: структура, </a:t>
            </a:r>
            <a:r>
              <a:rPr lang="ru-RU" sz="1300" dirty="0" err="1" smtClean="0">
                <a:solidFill>
                  <a:srgbClr val="FFFFFF"/>
                </a:solidFill>
                <a:latin typeface="+mj-lt"/>
              </a:rPr>
              <a:t>гидроэкология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, охрана, 2016 г.</a:t>
            </a:r>
            <a:endParaRPr lang="ru-RU" sz="1500" dirty="0" smtClean="0"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endParaRPr lang="ru-RU" sz="13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Содержимое 4">
            <a:extLst>
              <a:ext uri="{FF2B5EF4-FFF2-40B4-BE49-F238E27FC236}">
                <a16:creationId xmlns="" xmlns:a16="http://schemas.microsoft.com/office/drawing/2014/main" id="{041DAFC2-03B3-465D-8EB0-57789815E89B}"/>
              </a:ext>
            </a:extLst>
          </p:cNvPr>
          <p:cNvSpPr txBox="1">
            <a:spLocks/>
          </p:cNvSpPr>
          <p:nvPr/>
        </p:nvSpPr>
        <p:spPr>
          <a:xfrm>
            <a:off x="4857752" y="785793"/>
            <a:ext cx="4286249" cy="4500595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А.С., Гусельникова О.Ю.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«Бережливое мышление» в государственном управлении, 2022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Купряшин Г.Л.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Основы государственного и муниципального управления,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2023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г.</a:t>
            </a:r>
            <a:endParaRPr lang="ru-RU" sz="1300" b="1" i="1" dirty="0" smtClean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Сидорова А.А.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Сотрудничество университетов и бизнеса в цифровую эпоху, 2021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Сидорова А.А.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Электронное правительство: Учебник и практикум для </a:t>
            </a:r>
            <a:r>
              <a:rPr lang="ru-RU" sz="1300" dirty="0" err="1" smtClean="0">
                <a:solidFill>
                  <a:srgbClr val="FFFFFF"/>
                </a:solidFill>
                <a:latin typeface="+mj-lt"/>
              </a:rPr>
              <a:t>бакалавриата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 и магистратуры, 2017 г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А.С.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Управление качеством: концепции американских гуру, 2023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А.С., Гусельникова О.Ю. 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«Бережливое мышление» в государственном управлении, 2022 г.</a:t>
            </a:r>
            <a:endParaRPr lang="ru-RU" sz="1300" dirty="0" smtClean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А.С.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Антикризисное управление по ГОСТ Р: вводный курс,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2022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А.С.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Управление проектами: учебное пособие для вузов, 2021 г.</a:t>
            </a: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smtClean="0">
                <a:solidFill>
                  <a:srgbClr val="FFFFFF"/>
                </a:solidFill>
                <a:latin typeface="+mj-lt"/>
              </a:rPr>
              <a:t>Царенко </a:t>
            </a: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А.С.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Методы исследований в менеджменте: учебная программа и методические материалы, </a:t>
            </a:r>
            <a:r>
              <a:rPr lang="ru-RU" sz="1300" dirty="0" smtClean="0">
                <a:solidFill>
                  <a:srgbClr val="FFFFFF"/>
                </a:solidFill>
                <a:latin typeface="+mj-lt"/>
              </a:rPr>
              <a:t>2016 г.</a:t>
            </a:r>
            <a:endParaRPr lang="ru-RU" sz="1300" dirty="0">
              <a:solidFill>
                <a:srgbClr val="FFFFFF"/>
              </a:solidFill>
              <a:latin typeface="+mj-lt"/>
            </a:endParaRPr>
          </a:p>
          <a:p>
            <a:pPr marL="7938" indent="-7938">
              <a:spcBef>
                <a:spcPts val="0"/>
              </a:spcBef>
              <a:buNone/>
            </a:pPr>
            <a:r>
              <a:rPr lang="ru-RU" sz="1300" b="1" i="1" dirty="0" err="1">
                <a:solidFill>
                  <a:srgbClr val="FFFFFF"/>
                </a:solidFill>
                <a:latin typeface="+mj-lt"/>
              </a:rPr>
              <a:t>Царенко</a:t>
            </a:r>
            <a:r>
              <a:rPr lang="ru-RU" sz="1300" b="1" i="1" dirty="0">
                <a:solidFill>
                  <a:srgbClr val="FFFFFF"/>
                </a:solidFill>
                <a:latin typeface="+mj-lt"/>
              </a:rPr>
              <a:t> А.С. </a:t>
            </a:r>
            <a:r>
              <a:rPr lang="ru-RU" sz="1300" dirty="0">
                <a:solidFill>
                  <a:srgbClr val="FFFFFF"/>
                </a:solidFill>
                <a:latin typeface="+mj-lt"/>
              </a:rPr>
              <a:t>Организационное поведение: учебная программа и методические материалы, 2016 г.</a:t>
            </a:r>
          </a:p>
          <a:p>
            <a:pPr marL="7938" indent="-7938">
              <a:buNone/>
            </a:pPr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72871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000000"/>
      </a:lt1>
      <a:dk2>
        <a:srgbClr val="0070C0"/>
      </a:dk2>
      <a:lt2>
        <a:srgbClr val="0070C0"/>
      </a:lt2>
      <a:accent1>
        <a:srgbClr val="00000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000000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1863</TotalTime>
  <Words>785</Words>
  <Application>Microsoft Office PowerPoint</Application>
  <PresentationFormat>Экран (4:3)</PresentationFormat>
  <Paragraphs>155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Кафедра теории и методологии государственного и муниципального управления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теории и методологии государственного и муниципального управления</dc:title>
  <dc:creator>UserSPA</dc:creator>
  <cp:lastModifiedBy>M1805GoncharenkoYV</cp:lastModifiedBy>
  <cp:revision>235</cp:revision>
  <dcterms:created xsi:type="dcterms:W3CDTF">2017-03-23T16:05:13Z</dcterms:created>
  <dcterms:modified xsi:type="dcterms:W3CDTF">2023-06-19T09:02:03Z</dcterms:modified>
</cp:coreProperties>
</file>