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57" r:id="rId4"/>
    <p:sldId id="258" r:id="rId5"/>
    <p:sldId id="471" r:id="rId6"/>
    <p:sldId id="475" r:id="rId7"/>
    <p:sldId id="476" r:id="rId8"/>
    <p:sldId id="434" r:id="rId9"/>
    <p:sldId id="477" r:id="rId10"/>
    <p:sldId id="436" r:id="rId11"/>
    <p:sldId id="473" r:id="rId12"/>
    <p:sldId id="460" r:id="rId13"/>
    <p:sldId id="474" r:id="rId14"/>
    <p:sldId id="462" r:id="rId15"/>
    <p:sldId id="493" r:id="rId16"/>
    <p:sldId id="470" r:id="rId17"/>
    <p:sldId id="4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7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4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74B0FD-0E67-9046-A4B6-CFA4CD383985}" type="doc">
      <dgm:prSet loTypeId="urn:microsoft.com/office/officeart/2005/8/layout/hierarchy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D0F2274-6963-1448-870D-2E981150BF91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>
              <a:latin typeface="Helvetica" pitchFamily="2" charset="0"/>
            </a:rPr>
            <a:t>Модули</a:t>
          </a:r>
        </a:p>
      </dgm:t>
    </dgm:pt>
    <dgm:pt modelId="{0A18AD0D-862A-164D-9E34-6735B7414DFC}" type="parTrans" cxnId="{E48E985A-5B6B-D041-99A9-266DAB02F87C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70813358-1D5F-3D45-BF10-68CB83428BD0}" type="sibTrans" cxnId="{E48E985A-5B6B-D041-99A9-266DAB02F87C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37266C16-4FAF-4F43-ACE9-2E51F049825D}">
      <dgm:prSet phldrT="[Текст]"/>
      <dgm:spPr>
        <a:solidFill>
          <a:schemeClr val="accent3">
            <a:hueOff val="0"/>
            <a:satOff val="0"/>
            <a:lumOff val="0"/>
            <a:alpha val="43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Helvetica" pitchFamily="2" charset="0"/>
            </a:rPr>
            <a:t>Управление эффективностью и развитием бизнеса, УЭРБ</a:t>
          </a:r>
          <a:endParaRPr lang="ru-RU" dirty="0">
            <a:solidFill>
              <a:srgbClr val="7030A0"/>
            </a:solidFill>
            <a:latin typeface="Helvetica" pitchFamily="2" charset="0"/>
          </a:endParaRPr>
        </a:p>
      </dgm:t>
    </dgm:pt>
    <dgm:pt modelId="{BB4C7E91-101F-2D48-9AE6-B05A2E437F1A}" type="parTrans" cxnId="{AECA9272-4859-7B46-A97B-812246D228FE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8CF8873B-168A-0E45-8CC0-7C6008E5C189}" type="sibTrans" cxnId="{AECA9272-4859-7B46-A97B-812246D228FE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A30C78C9-AB4D-2D44-9E5E-90A59106C207}">
      <dgm:prSet phldrT="[Текст]"/>
      <dgm:spPr>
        <a:solidFill>
          <a:schemeClr val="accent4">
            <a:hueOff val="0"/>
            <a:satOff val="0"/>
            <a:lumOff val="0"/>
            <a:alpha val="62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Helvetica" pitchFamily="2" charset="0"/>
            </a:rPr>
            <a:t>Курирующая кафедра: экономики инновационного развития </a:t>
          </a:r>
        </a:p>
        <a:p>
          <a:pPr>
            <a:lnSpc>
              <a:spcPct val="100000"/>
            </a:lnSpc>
          </a:pPr>
          <a:r>
            <a:rPr lang="ru-RU" dirty="0">
              <a:latin typeface="Helvetica" pitchFamily="2" charset="0"/>
            </a:rPr>
            <a:t>(Кудина М.В.)</a:t>
          </a:r>
        </a:p>
      </dgm:t>
    </dgm:pt>
    <dgm:pt modelId="{E74B4D55-3A7D-FC43-BC8E-F58AADF0D959}" type="parTrans" cxnId="{51BDB638-5848-4F47-B994-380DDDD9B5E1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1F45611F-91CA-F54E-A8D8-77CF24E165E7}" type="sibTrans" cxnId="{51BDB638-5848-4F47-B994-380DDDD9B5E1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302A05DD-A3AA-1C45-A495-4C5197230D5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300" b="1" dirty="0">
              <a:latin typeface="Helvetica" pitchFamily="2" charset="0"/>
            </a:rPr>
            <a:t>Финансы корпораций,</a:t>
          </a:r>
        </a:p>
        <a:p>
          <a:pPr>
            <a:lnSpc>
              <a:spcPct val="100000"/>
            </a:lnSpc>
          </a:pPr>
          <a:r>
            <a:rPr lang="ru-RU" sz="2300" b="1" dirty="0">
              <a:latin typeface="Helvetica" pitchFamily="2" charset="0"/>
            </a:rPr>
            <a:t>ФК</a:t>
          </a:r>
        </a:p>
      </dgm:t>
    </dgm:pt>
    <dgm:pt modelId="{0745E8AF-8746-654B-A513-B92CD3E71785}" type="parTrans" cxnId="{FB3279C1-C373-654A-A1AD-4E9EBD457F09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F46DA911-B1B9-AF42-B8A1-CAB40278CE00}" type="sibTrans" cxnId="{FB3279C1-C373-654A-A1AD-4E9EBD457F09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AD1048AE-B737-EC49-AF06-BCD4B72BCC39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Helvetica" pitchFamily="2" charset="0"/>
            </a:rPr>
            <a:t>Курирующая кафедра:</a:t>
          </a:r>
        </a:p>
        <a:p>
          <a:pPr>
            <a:lnSpc>
              <a:spcPct val="100000"/>
            </a:lnSpc>
          </a:pPr>
          <a:r>
            <a:rPr lang="ru-RU" dirty="0">
              <a:latin typeface="Helvetica" pitchFamily="2" charset="0"/>
            </a:rPr>
            <a:t> </a:t>
          </a:r>
          <a:r>
            <a:rPr lang="ru-RU" b="1" dirty="0">
              <a:latin typeface="Helvetica" pitchFamily="2" charset="0"/>
            </a:rPr>
            <a:t>финансового менеджмента </a:t>
          </a:r>
        </a:p>
        <a:p>
          <a:pPr>
            <a:lnSpc>
              <a:spcPct val="100000"/>
            </a:lnSpc>
          </a:pPr>
          <a:r>
            <a:rPr lang="ru-RU" b="1" dirty="0">
              <a:latin typeface="Helvetica" pitchFamily="2" charset="0"/>
            </a:rPr>
            <a:t>(Бобылева А.З.)</a:t>
          </a:r>
        </a:p>
      </dgm:t>
    </dgm:pt>
    <dgm:pt modelId="{B62FF676-3A23-1B42-858F-FE5D4BEB2DC8}" type="parTrans" cxnId="{C3CD81E5-0618-E94F-B982-1DD88059F447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525B40FF-2150-0547-AF76-96979404699D}" type="sibTrans" cxnId="{C3CD81E5-0618-E94F-B982-1DD88059F447}">
      <dgm:prSet/>
      <dgm:spPr/>
      <dgm:t>
        <a:bodyPr/>
        <a:lstStyle/>
        <a:p>
          <a:pPr>
            <a:lnSpc>
              <a:spcPct val="100000"/>
            </a:lnSpc>
          </a:pPr>
          <a:endParaRPr lang="ru-RU">
            <a:latin typeface="Helvetica" pitchFamily="2" charset="0"/>
          </a:endParaRPr>
        </a:p>
      </dgm:t>
    </dgm:pt>
    <dgm:pt modelId="{0BD047CA-EECA-1340-96FB-5F53518FD1B9}" type="pres">
      <dgm:prSet presAssocID="{3774B0FD-0E67-9046-A4B6-CFA4CD38398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8855A48-421B-0741-8F0F-ED01AEA5DBE5}" type="pres">
      <dgm:prSet presAssocID="{9D0F2274-6963-1448-870D-2E981150BF91}" presName="root1" presStyleCnt="0"/>
      <dgm:spPr/>
    </dgm:pt>
    <dgm:pt modelId="{D09C2F20-3BCA-C14B-B351-7A1D118A7C39}" type="pres">
      <dgm:prSet presAssocID="{9D0F2274-6963-1448-870D-2E981150BF91}" presName="LevelOneTextNode" presStyleLbl="node0" presStyleIdx="0" presStyleCnt="1" custScaleX="45411" custScaleY="63398">
        <dgm:presLayoutVars>
          <dgm:chPref val="3"/>
        </dgm:presLayoutVars>
      </dgm:prSet>
      <dgm:spPr/>
    </dgm:pt>
    <dgm:pt modelId="{CFBEE855-21E6-4F48-AB5E-5D9439EB9899}" type="pres">
      <dgm:prSet presAssocID="{9D0F2274-6963-1448-870D-2E981150BF91}" presName="level2hierChild" presStyleCnt="0"/>
      <dgm:spPr/>
    </dgm:pt>
    <dgm:pt modelId="{7353FD58-A4DF-7B42-861B-674F304AFA8C}" type="pres">
      <dgm:prSet presAssocID="{BB4C7E91-101F-2D48-9AE6-B05A2E437F1A}" presName="conn2-1" presStyleLbl="parChTrans1D2" presStyleIdx="0" presStyleCnt="2" custScaleY="173973"/>
      <dgm:spPr/>
    </dgm:pt>
    <dgm:pt modelId="{FBEAF60F-C1ED-4445-BF03-CFB9717BC667}" type="pres">
      <dgm:prSet presAssocID="{BB4C7E91-101F-2D48-9AE6-B05A2E437F1A}" presName="connTx" presStyleLbl="parChTrans1D2" presStyleIdx="0" presStyleCnt="2"/>
      <dgm:spPr/>
    </dgm:pt>
    <dgm:pt modelId="{2630C2F7-9089-9B42-BD13-0440935FD48E}" type="pres">
      <dgm:prSet presAssocID="{37266C16-4FAF-4F43-ACE9-2E51F049825D}" presName="root2" presStyleCnt="0"/>
      <dgm:spPr/>
    </dgm:pt>
    <dgm:pt modelId="{D16BA48C-7148-7946-9519-40FF3B2669DD}" type="pres">
      <dgm:prSet presAssocID="{37266C16-4FAF-4F43-ACE9-2E51F049825D}" presName="LevelTwoTextNode" presStyleLbl="node2" presStyleIdx="0" presStyleCnt="2" custScaleY="173974">
        <dgm:presLayoutVars>
          <dgm:chPref val="3"/>
        </dgm:presLayoutVars>
      </dgm:prSet>
      <dgm:spPr/>
    </dgm:pt>
    <dgm:pt modelId="{D4C2EF33-BCB3-4446-B7AB-B504FDFC71E0}" type="pres">
      <dgm:prSet presAssocID="{37266C16-4FAF-4F43-ACE9-2E51F049825D}" presName="level3hierChild" presStyleCnt="0"/>
      <dgm:spPr/>
    </dgm:pt>
    <dgm:pt modelId="{00EC5D90-6AF3-1B49-BE57-F5307D671CD0}" type="pres">
      <dgm:prSet presAssocID="{E74B4D55-3A7D-FC43-BC8E-F58AADF0D959}" presName="conn2-1" presStyleLbl="parChTrans1D3" presStyleIdx="0" presStyleCnt="2" custScaleY="173973"/>
      <dgm:spPr/>
    </dgm:pt>
    <dgm:pt modelId="{D97B9D5D-1FE2-EB45-87C4-E44115AB5DE8}" type="pres">
      <dgm:prSet presAssocID="{E74B4D55-3A7D-FC43-BC8E-F58AADF0D959}" presName="connTx" presStyleLbl="parChTrans1D3" presStyleIdx="0" presStyleCnt="2"/>
      <dgm:spPr/>
    </dgm:pt>
    <dgm:pt modelId="{EDC2A0A8-CE30-4E49-95B1-CDE884241071}" type="pres">
      <dgm:prSet presAssocID="{A30C78C9-AB4D-2D44-9E5E-90A59106C207}" presName="root2" presStyleCnt="0"/>
      <dgm:spPr/>
    </dgm:pt>
    <dgm:pt modelId="{F5B35EBD-F154-6F41-9DEC-9E139EEA573F}" type="pres">
      <dgm:prSet presAssocID="{A30C78C9-AB4D-2D44-9E5E-90A59106C207}" presName="LevelTwoTextNode" presStyleLbl="node3" presStyleIdx="0" presStyleCnt="2" custScaleY="173974">
        <dgm:presLayoutVars>
          <dgm:chPref val="3"/>
        </dgm:presLayoutVars>
      </dgm:prSet>
      <dgm:spPr/>
    </dgm:pt>
    <dgm:pt modelId="{6B99258C-838C-934B-9B7D-C9A7364F45E0}" type="pres">
      <dgm:prSet presAssocID="{A30C78C9-AB4D-2D44-9E5E-90A59106C207}" presName="level3hierChild" presStyleCnt="0"/>
      <dgm:spPr/>
    </dgm:pt>
    <dgm:pt modelId="{ABC84D5A-6C77-254B-BA52-0B18A93D1ACA}" type="pres">
      <dgm:prSet presAssocID="{0745E8AF-8746-654B-A513-B92CD3E71785}" presName="conn2-1" presStyleLbl="parChTrans1D2" presStyleIdx="1" presStyleCnt="2" custScaleY="173973"/>
      <dgm:spPr/>
    </dgm:pt>
    <dgm:pt modelId="{6AC62DD6-0ABC-7E4D-979A-59FA8DB570DB}" type="pres">
      <dgm:prSet presAssocID="{0745E8AF-8746-654B-A513-B92CD3E71785}" presName="connTx" presStyleLbl="parChTrans1D2" presStyleIdx="1" presStyleCnt="2"/>
      <dgm:spPr/>
    </dgm:pt>
    <dgm:pt modelId="{16AEBBCA-9A45-A443-A986-B64E769B9DDD}" type="pres">
      <dgm:prSet presAssocID="{302A05DD-A3AA-1C45-A495-4C5197230D5E}" presName="root2" presStyleCnt="0"/>
      <dgm:spPr/>
    </dgm:pt>
    <dgm:pt modelId="{E0B923C3-C32A-D444-BEAA-6F56948C907F}" type="pres">
      <dgm:prSet presAssocID="{302A05DD-A3AA-1C45-A495-4C5197230D5E}" presName="LevelTwoTextNode" presStyleLbl="node2" presStyleIdx="1" presStyleCnt="2" custScaleY="173974">
        <dgm:presLayoutVars>
          <dgm:chPref val="3"/>
        </dgm:presLayoutVars>
      </dgm:prSet>
      <dgm:spPr/>
    </dgm:pt>
    <dgm:pt modelId="{39055A3C-7219-AC4E-A59E-7F58DD908697}" type="pres">
      <dgm:prSet presAssocID="{302A05DD-A3AA-1C45-A495-4C5197230D5E}" presName="level3hierChild" presStyleCnt="0"/>
      <dgm:spPr/>
    </dgm:pt>
    <dgm:pt modelId="{B3EC0C37-D50C-F646-B973-8DCAD0062A68}" type="pres">
      <dgm:prSet presAssocID="{B62FF676-3A23-1B42-858F-FE5D4BEB2DC8}" presName="conn2-1" presStyleLbl="parChTrans1D3" presStyleIdx="1" presStyleCnt="2" custScaleY="173973"/>
      <dgm:spPr/>
    </dgm:pt>
    <dgm:pt modelId="{FA99E531-3473-2944-8874-F317259DAE17}" type="pres">
      <dgm:prSet presAssocID="{B62FF676-3A23-1B42-858F-FE5D4BEB2DC8}" presName="connTx" presStyleLbl="parChTrans1D3" presStyleIdx="1" presStyleCnt="2"/>
      <dgm:spPr/>
    </dgm:pt>
    <dgm:pt modelId="{645FCE7B-E7B3-A747-A9CD-8A0C30616306}" type="pres">
      <dgm:prSet presAssocID="{AD1048AE-B737-EC49-AF06-BCD4B72BCC39}" presName="root2" presStyleCnt="0"/>
      <dgm:spPr/>
    </dgm:pt>
    <dgm:pt modelId="{EED9DE1D-D9AA-534B-A801-4FB6714CCE1F}" type="pres">
      <dgm:prSet presAssocID="{AD1048AE-B737-EC49-AF06-BCD4B72BCC39}" presName="LevelTwoTextNode" presStyleLbl="node3" presStyleIdx="1" presStyleCnt="2" custScaleY="173974">
        <dgm:presLayoutVars>
          <dgm:chPref val="3"/>
        </dgm:presLayoutVars>
      </dgm:prSet>
      <dgm:spPr/>
    </dgm:pt>
    <dgm:pt modelId="{0F82DD81-D562-D845-AAA0-C8303D2FDB1D}" type="pres">
      <dgm:prSet presAssocID="{AD1048AE-B737-EC49-AF06-BCD4B72BCC39}" presName="level3hierChild" presStyleCnt="0"/>
      <dgm:spPr/>
    </dgm:pt>
  </dgm:ptLst>
  <dgm:cxnLst>
    <dgm:cxn modelId="{D8156B18-581D-6F4D-A4BF-51EF8F13C35C}" type="presOf" srcId="{BB4C7E91-101F-2D48-9AE6-B05A2E437F1A}" destId="{FBEAF60F-C1ED-4445-BF03-CFB9717BC667}" srcOrd="1" destOrd="0" presId="urn:microsoft.com/office/officeart/2005/8/layout/hierarchy2"/>
    <dgm:cxn modelId="{98686B24-5718-F943-91E0-88A5C08774E9}" type="presOf" srcId="{0745E8AF-8746-654B-A513-B92CD3E71785}" destId="{6AC62DD6-0ABC-7E4D-979A-59FA8DB570DB}" srcOrd="1" destOrd="0" presId="urn:microsoft.com/office/officeart/2005/8/layout/hierarchy2"/>
    <dgm:cxn modelId="{9B24E631-D6A4-7443-8832-56854A0DC022}" type="presOf" srcId="{BB4C7E91-101F-2D48-9AE6-B05A2E437F1A}" destId="{7353FD58-A4DF-7B42-861B-674F304AFA8C}" srcOrd="0" destOrd="0" presId="urn:microsoft.com/office/officeart/2005/8/layout/hierarchy2"/>
    <dgm:cxn modelId="{3EE39232-EC9D-E34E-81EA-9931319A9A9A}" type="presOf" srcId="{302A05DD-A3AA-1C45-A495-4C5197230D5E}" destId="{E0B923C3-C32A-D444-BEAA-6F56948C907F}" srcOrd="0" destOrd="0" presId="urn:microsoft.com/office/officeart/2005/8/layout/hierarchy2"/>
    <dgm:cxn modelId="{3ACECF34-9292-EA43-B3F7-B5AEF58F251C}" type="presOf" srcId="{0745E8AF-8746-654B-A513-B92CD3E71785}" destId="{ABC84D5A-6C77-254B-BA52-0B18A93D1ACA}" srcOrd="0" destOrd="0" presId="urn:microsoft.com/office/officeart/2005/8/layout/hierarchy2"/>
    <dgm:cxn modelId="{51BDB638-5848-4F47-B994-380DDDD9B5E1}" srcId="{37266C16-4FAF-4F43-ACE9-2E51F049825D}" destId="{A30C78C9-AB4D-2D44-9E5E-90A59106C207}" srcOrd="0" destOrd="0" parTransId="{E74B4D55-3A7D-FC43-BC8E-F58AADF0D959}" sibTransId="{1F45611F-91CA-F54E-A8D8-77CF24E165E7}"/>
    <dgm:cxn modelId="{71FA9644-5F6E-8D4B-8D15-B10B345F1635}" type="presOf" srcId="{9D0F2274-6963-1448-870D-2E981150BF91}" destId="{D09C2F20-3BCA-C14B-B351-7A1D118A7C39}" srcOrd="0" destOrd="0" presId="urn:microsoft.com/office/officeart/2005/8/layout/hierarchy2"/>
    <dgm:cxn modelId="{E48E985A-5B6B-D041-99A9-266DAB02F87C}" srcId="{3774B0FD-0E67-9046-A4B6-CFA4CD383985}" destId="{9D0F2274-6963-1448-870D-2E981150BF91}" srcOrd="0" destOrd="0" parTransId="{0A18AD0D-862A-164D-9E34-6735B7414DFC}" sibTransId="{70813358-1D5F-3D45-BF10-68CB83428BD0}"/>
    <dgm:cxn modelId="{AECA9272-4859-7B46-A97B-812246D228FE}" srcId="{9D0F2274-6963-1448-870D-2E981150BF91}" destId="{37266C16-4FAF-4F43-ACE9-2E51F049825D}" srcOrd="0" destOrd="0" parTransId="{BB4C7E91-101F-2D48-9AE6-B05A2E437F1A}" sibTransId="{8CF8873B-168A-0E45-8CC0-7C6008E5C189}"/>
    <dgm:cxn modelId="{979F4F73-8377-A444-8382-1A7CFEBE4594}" type="presOf" srcId="{E74B4D55-3A7D-FC43-BC8E-F58AADF0D959}" destId="{00EC5D90-6AF3-1B49-BE57-F5307D671CD0}" srcOrd="0" destOrd="0" presId="urn:microsoft.com/office/officeart/2005/8/layout/hierarchy2"/>
    <dgm:cxn modelId="{2F04B282-CBC1-9148-BA5F-2454D8CEC3FD}" type="presOf" srcId="{AD1048AE-B737-EC49-AF06-BCD4B72BCC39}" destId="{EED9DE1D-D9AA-534B-A801-4FB6714CCE1F}" srcOrd="0" destOrd="0" presId="urn:microsoft.com/office/officeart/2005/8/layout/hierarchy2"/>
    <dgm:cxn modelId="{F999FE87-4602-0341-A2D9-502CB92A4644}" type="presOf" srcId="{37266C16-4FAF-4F43-ACE9-2E51F049825D}" destId="{D16BA48C-7148-7946-9519-40FF3B2669DD}" srcOrd="0" destOrd="0" presId="urn:microsoft.com/office/officeart/2005/8/layout/hierarchy2"/>
    <dgm:cxn modelId="{26C9C2A9-7091-604C-888C-B0B50345625C}" type="presOf" srcId="{3774B0FD-0E67-9046-A4B6-CFA4CD383985}" destId="{0BD047CA-EECA-1340-96FB-5F53518FD1B9}" srcOrd="0" destOrd="0" presId="urn:microsoft.com/office/officeart/2005/8/layout/hierarchy2"/>
    <dgm:cxn modelId="{58ACBFAA-BF5C-7D49-AF8D-20C39A7071AE}" type="presOf" srcId="{B62FF676-3A23-1B42-858F-FE5D4BEB2DC8}" destId="{B3EC0C37-D50C-F646-B973-8DCAD0062A68}" srcOrd="0" destOrd="0" presId="urn:microsoft.com/office/officeart/2005/8/layout/hierarchy2"/>
    <dgm:cxn modelId="{FB3279C1-C373-654A-A1AD-4E9EBD457F09}" srcId="{9D0F2274-6963-1448-870D-2E981150BF91}" destId="{302A05DD-A3AA-1C45-A495-4C5197230D5E}" srcOrd="1" destOrd="0" parTransId="{0745E8AF-8746-654B-A513-B92CD3E71785}" sibTransId="{F46DA911-B1B9-AF42-B8A1-CAB40278CE00}"/>
    <dgm:cxn modelId="{C3CD81E5-0618-E94F-B982-1DD88059F447}" srcId="{302A05DD-A3AA-1C45-A495-4C5197230D5E}" destId="{AD1048AE-B737-EC49-AF06-BCD4B72BCC39}" srcOrd="0" destOrd="0" parTransId="{B62FF676-3A23-1B42-858F-FE5D4BEB2DC8}" sibTransId="{525B40FF-2150-0547-AF76-96979404699D}"/>
    <dgm:cxn modelId="{4D141AEB-C080-B943-A403-AA142BCDA74E}" type="presOf" srcId="{A30C78C9-AB4D-2D44-9E5E-90A59106C207}" destId="{F5B35EBD-F154-6F41-9DEC-9E139EEA573F}" srcOrd="0" destOrd="0" presId="urn:microsoft.com/office/officeart/2005/8/layout/hierarchy2"/>
    <dgm:cxn modelId="{E6EA93F2-53B3-F049-AEE5-BE3E6A2ADD9D}" type="presOf" srcId="{B62FF676-3A23-1B42-858F-FE5D4BEB2DC8}" destId="{FA99E531-3473-2944-8874-F317259DAE17}" srcOrd="1" destOrd="0" presId="urn:microsoft.com/office/officeart/2005/8/layout/hierarchy2"/>
    <dgm:cxn modelId="{DC547BF7-A8FE-B74E-A72D-834C3E19EDFA}" type="presOf" srcId="{E74B4D55-3A7D-FC43-BC8E-F58AADF0D959}" destId="{D97B9D5D-1FE2-EB45-87C4-E44115AB5DE8}" srcOrd="1" destOrd="0" presId="urn:microsoft.com/office/officeart/2005/8/layout/hierarchy2"/>
    <dgm:cxn modelId="{15098E88-C25D-A94F-AF7C-509D691B20DE}" type="presParOf" srcId="{0BD047CA-EECA-1340-96FB-5F53518FD1B9}" destId="{18855A48-421B-0741-8F0F-ED01AEA5DBE5}" srcOrd="0" destOrd="0" presId="urn:microsoft.com/office/officeart/2005/8/layout/hierarchy2"/>
    <dgm:cxn modelId="{A0FC5974-1D53-9049-B16D-B31D9859FB7B}" type="presParOf" srcId="{18855A48-421B-0741-8F0F-ED01AEA5DBE5}" destId="{D09C2F20-3BCA-C14B-B351-7A1D118A7C39}" srcOrd="0" destOrd="0" presId="urn:microsoft.com/office/officeart/2005/8/layout/hierarchy2"/>
    <dgm:cxn modelId="{F3567039-5D0A-F744-8EFF-B409F6EC6E75}" type="presParOf" srcId="{18855A48-421B-0741-8F0F-ED01AEA5DBE5}" destId="{CFBEE855-21E6-4F48-AB5E-5D9439EB9899}" srcOrd="1" destOrd="0" presId="urn:microsoft.com/office/officeart/2005/8/layout/hierarchy2"/>
    <dgm:cxn modelId="{9DEDA46F-9B44-CF41-9804-F22FA76BAACF}" type="presParOf" srcId="{CFBEE855-21E6-4F48-AB5E-5D9439EB9899}" destId="{7353FD58-A4DF-7B42-861B-674F304AFA8C}" srcOrd="0" destOrd="0" presId="urn:microsoft.com/office/officeart/2005/8/layout/hierarchy2"/>
    <dgm:cxn modelId="{2B340E1D-805A-2D49-913C-D736FC3E31E8}" type="presParOf" srcId="{7353FD58-A4DF-7B42-861B-674F304AFA8C}" destId="{FBEAF60F-C1ED-4445-BF03-CFB9717BC667}" srcOrd="0" destOrd="0" presId="urn:microsoft.com/office/officeart/2005/8/layout/hierarchy2"/>
    <dgm:cxn modelId="{A0F4DB68-ECB2-7243-A37B-38C945C10A74}" type="presParOf" srcId="{CFBEE855-21E6-4F48-AB5E-5D9439EB9899}" destId="{2630C2F7-9089-9B42-BD13-0440935FD48E}" srcOrd="1" destOrd="0" presId="urn:microsoft.com/office/officeart/2005/8/layout/hierarchy2"/>
    <dgm:cxn modelId="{8DA98CD0-798B-B042-A5D5-07B4D1A9DB5D}" type="presParOf" srcId="{2630C2F7-9089-9B42-BD13-0440935FD48E}" destId="{D16BA48C-7148-7946-9519-40FF3B2669DD}" srcOrd="0" destOrd="0" presId="urn:microsoft.com/office/officeart/2005/8/layout/hierarchy2"/>
    <dgm:cxn modelId="{CFEA1936-1EC9-5141-9DAA-64881708AECF}" type="presParOf" srcId="{2630C2F7-9089-9B42-BD13-0440935FD48E}" destId="{D4C2EF33-BCB3-4446-B7AB-B504FDFC71E0}" srcOrd="1" destOrd="0" presId="urn:microsoft.com/office/officeart/2005/8/layout/hierarchy2"/>
    <dgm:cxn modelId="{80C05AEC-CD6A-714C-BD2B-8A62C3E16FEE}" type="presParOf" srcId="{D4C2EF33-BCB3-4446-B7AB-B504FDFC71E0}" destId="{00EC5D90-6AF3-1B49-BE57-F5307D671CD0}" srcOrd="0" destOrd="0" presId="urn:microsoft.com/office/officeart/2005/8/layout/hierarchy2"/>
    <dgm:cxn modelId="{6E7735F2-6FA8-0249-9C56-3B75BB5DE047}" type="presParOf" srcId="{00EC5D90-6AF3-1B49-BE57-F5307D671CD0}" destId="{D97B9D5D-1FE2-EB45-87C4-E44115AB5DE8}" srcOrd="0" destOrd="0" presId="urn:microsoft.com/office/officeart/2005/8/layout/hierarchy2"/>
    <dgm:cxn modelId="{64E73998-CB03-C94C-A3E4-D37C2B398D18}" type="presParOf" srcId="{D4C2EF33-BCB3-4446-B7AB-B504FDFC71E0}" destId="{EDC2A0A8-CE30-4E49-95B1-CDE884241071}" srcOrd="1" destOrd="0" presId="urn:microsoft.com/office/officeart/2005/8/layout/hierarchy2"/>
    <dgm:cxn modelId="{FF164368-1881-A049-AD2F-F1E6C37B134B}" type="presParOf" srcId="{EDC2A0A8-CE30-4E49-95B1-CDE884241071}" destId="{F5B35EBD-F154-6F41-9DEC-9E139EEA573F}" srcOrd="0" destOrd="0" presId="urn:microsoft.com/office/officeart/2005/8/layout/hierarchy2"/>
    <dgm:cxn modelId="{C2C5A149-0C87-1B40-84C5-13C7FA015C71}" type="presParOf" srcId="{EDC2A0A8-CE30-4E49-95B1-CDE884241071}" destId="{6B99258C-838C-934B-9B7D-C9A7364F45E0}" srcOrd="1" destOrd="0" presId="urn:microsoft.com/office/officeart/2005/8/layout/hierarchy2"/>
    <dgm:cxn modelId="{06DDFFA8-C421-964F-8340-36F93A945B37}" type="presParOf" srcId="{CFBEE855-21E6-4F48-AB5E-5D9439EB9899}" destId="{ABC84D5A-6C77-254B-BA52-0B18A93D1ACA}" srcOrd="2" destOrd="0" presId="urn:microsoft.com/office/officeart/2005/8/layout/hierarchy2"/>
    <dgm:cxn modelId="{91E5577F-8CC0-0241-BB6E-CAB79EE6D50C}" type="presParOf" srcId="{ABC84D5A-6C77-254B-BA52-0B18A93D1ACA}" destId="{6AC62DD6-0ABC-7E4D-979A-59FA8DB570DB}" srcOrd="0" destOrd="0" presId="urn:microsoft.com/office/officeart/2005/8/layout/hierarchy2"/>
    <dgm:cxn modelId="{B1501D41-63DD-3146-BDEE-2DF001C68F66}" type="presParOf" srcId="{CFBEE855-21E6-4F48-AB5E-5D9439EB9899}" destId="{16AEBBCA-9A45-A443-A986-B64E769B9DDD}" srcOrd="3" destOrd="0" presId="urn:microsoft.com/office/officeart/2005/8/layout/hierarchy2"/>
    <dgm:cxn modelId="{9A707C70-F5B9-E346-BF25-F72E40BA847B}" type="presParOf" srcId="{16AEBBCA-9A45-A443-A986-B64E769B9DDD}" destId="{E0B923C3-C32A-D444-BEAA-6F56948C907F}" srcOrd="0" destOrd="0" presId="urn:microsoft.com/office/officeart/2005/8/layout/hierarchy2"/>
    <dgm:cxn modelId="{08923787-D470-704B-8BC1-9D4F2D0F8A42}" type="presParOf" srcId="{16AEBBCA-9A45-A443-A986-B64E769B9DDD}" destId="{39055A3C-7219-AC4E-A59E-7F58DD908697}" srcOrd="1" destOrd="0" presId="urn:microsoft.com/office/officeart/2005/8/layout/hierarchy2"/>
    <dgm:cxn modelId="{8F8F8A05-47DB-9C4C-A887-AA7AABC0D622}" type="presParOf" srcId="{39055A3C-7219-AC4E-A59E-7F58DD908697}" destId="{B3EC0C37-D50C-F646-B973-8DCAD0062A68}" srcOrd="0" destOrd="0" presId="urn:microsoft.com/office/officeart/2005/8/layout/hierarchy2"/>
    <dgm:cxn modelId="{FA553392-89E3-0246-A3D6-F9E5E541D3C9}" type="presParOf" srcId="{B3EC0C37-D50C-F646-B973-8DCAD0062A68}" destId="{FA99E531-3473-2944-8874-F317259DAE17}" srcOrd="0" destOrd="0" presId="urn:microsoft.com/office/officeart/2005/8/layout/hierarchy2"/>
    <dgm:cxn modelId="{9FEA700A-56A5-8C44-976D-8812FB667A01}" type="presParOf" srcId="{39055A3C-7219-AC4E-A59E-7F58DD908697}" destId="{645FCE7B-E7B3-A747-A9CD-8A0C30616306}" srcOrd="1" destOrd="0" presId="urn:microsoft.com/office/officeart/2005/8/layout/hierarchy2"/>
    <dgm:cxn modelId="{72411C40-3300-AB45-9194-A10A7B290CE3}" type="presParOf" srcId="{645FCE7B-E7B3-A747-A9CD-8A0C30616306}" destId="{EED9DE1D-D9AA-534B-A801-4FB6714CCE1F}" srcOrd="0" destOrd="0" presId="urn:microsoft.com/office/officeart/2005/8/layout/hierarchy2"/>
    <dgm:cxn modelId="{EC2F84B0-FB22-0C43-8ED5-0C4F2564F47B}" type="presParOf" srcId="{645FCE7B-E7B3-A747-A9CD-8A0C30616306}" destId="{0F82DD81-D562-D845-AAA0-C8303D2FDB1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C2F20-3BCA-C14B-B351-7A1D118A7C39}">
      <dsp:nvSpPr>
        <dsp:cNvPr id="0" name=""/>
        <dsp:cNvSpPr/>
      </dsp:nvSpPr>
      <dsp:spPr>
        <a:xfrm>
          <a:off x="4151" y="2334433"/>
          <a:ext cx="1074140" cy="749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Helvetica" pitchFamily="2" charset="0"/>
            </a:rPr>
            <a:t>Модули</a:t>
          </a:r>
        </a:p>
      </dsp:txBody>
      <dsp:txXfrm>
        <a:off x="26112" y="2356394"/>
        <a:ext cx="1030218" cy="705878"/>
      </dsp:txXfrm>
    </dsp:sp>
    <dsp:sp modelId="{7353FD58-A4DF-7B42-861B-674F304AFA8C}">
      <dsp:nvSpPr>
        <dsp:cNvPr id="0" name=""/>
        <dsp:cNvSpPr/>
      </dsp:nvSpPr>
      <dsp:spPr>
        <a:xfrm rot="18615230">
          <a:off x="819250" y="2130946"/>
          <a:ext cx="1464231" cy="39287"/>
        </a:xfrm>
        <a:custGeom>
          <a:avLst/>
          <a:gdLst/>
          <a:ahLst/>
          <a:cxnLst/>
          <a:rect l="0" t="0" r="0" b="0"/>
          <a:pathLst>
            <a:path>
              <a:moveTo>
                <a:pt x="0" y="19643"/>
              </a:moveTo>
              <a:lnTo>
                <a:pt x="1464231" y="1964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Helvetica" pitchFamily="2" charset="0"/>
          </a:endParaRPr>
        </a:p>
      </dsp:txBody>
      <dsp:txXfrm>
        <a:off x="1514760" y="2086906"/>
        <a:ext cx="73211" cy="127368"/>
      </dsp:txXfrm>
    </dsp:sp>
    <dsp:sp modelId="{D16BA48C-7148-7946-9519-40FF3B2669DD}">
      <dsp:nvSpPr>
        <dsp:cNvPr id="0" name=""/>
        <dsp:cNvSpPr/>
      </dsp:nvSpPr>
      <dsp:spPr>
        <a:xfrm>
          <a:off x="2024441" y="563063"/>
          <a:ext cx="2365375" cy="20575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43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Helvetica" pitchFamily="2" charset="0"/>
            </a:rPr>
            <a:t>Управление эффективностью и развитием бизнеса, УЭРБ</a:t>
          </a:r>
          <a:endParaRPr lang="ru-RU" sz="1800" kern="1200" dirty="0">
            <a:solidFill>
              <a:srgbClr val="7030A0"/>
            </a:solidFill>
            <a:latin typeface="Helvetica" pitchFamily="2" charset="0"/>
          </a:endParaRPr>
        </a:p>
      </dsp:txBody>
      <dsp:txXfrm>
        <a:off x="2084705" y="623327"/>
        <a:ext cx="2244847" cy="1937040"/>
      </dsp:txXfrm>
    </dsp:sp>
    <dsp:sp modelId="{00EC5D90-6AF3-1B49-BE57-F5307D671CD0}">
      <dsp:nvSpPr>
        <dsp:cNvPr id="0" name=""/>
        <dsp:cNvSpPr/>
      </dsp:nvSpPr>
      <dsp:spPr>
        <a:xfrm>
          <a:off x="4389816" y="1572203"/>
          <a:ext cx="946150" cy="39287"/>
        </a:xfrm>
        <a:custGeom>
          <a:avLst/>
          <a:gdLst/>
          <a:ahLst/>
          <a:cxnLst/>
          <a:rect l="0" t="0" r="0" b="0"/>
          <a:pathLst>
            <a:path>
              <a:moveTo>
                <a:pt x="0" y="19643"/>
              </a:moveTo>
              <a:lnTo>
                <a:pt x="946150" y="1964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latin typeface="Helvetica" pitchFamily="2" charset="0"/>
          </a:endParaRPr>
        </a:p>
      </dsp:txBody>
      <dsp:txXfrm>
        <a:off x="4839238" y="1550696"/>
        <a:ext cx="47307" cy="82302"/>
      </dsp:txXfrm>
    </dsp:sp>
    <dsp:sp modelId="{F5B35EBD-F154-6F41-9DEC-9E139EEA573F}">
      <dsp:nvSpPr>
        <dsp:cNvPr id="0" name=""/>
        <dsp:cNvSpPr/>
      </dsp:nvSpPr>
      <dsp:spPr>
        <a:xfrm>
          <a:off x="5335966" y="563063"/>
          <a:ext cx="2365375" cy="20575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 val="6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Helvetica" pitchFamily="2" charset="0"/>
            </a:rPr>
            <a:t>Курирующая кафедра: экономики инновационного развития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Helvetica" pitchFamily="2" charset="0"/>
            </a:rPr>
            <a:t>(Кудина М.В.)</a:t>
          </a:r>
        </a:p>
      </dsp:txBody>
      <dsp:txXfrm>
        <a:off x="5396230" y="623327"/>
        <a:ext cx="2244847" cy="1937040"/>
      </dsp:txXfrm>
    </dsp:sp>
    <dsp:sp modelId="{ABC84D5A-6C77-254B-BA52-0B18A93D1ACA}">
      <dsp:nvSpPr>
        <dsp:cNvPr id="0" name=""/>
        <dsp:cNvSpPr/>
      </dsp:nvSpPr>
      <dsp:spPr>
        <a:xfrm rot="2984770">
          <a:off x="819250" y="3248432"/>
          <a:ext cx="1464231" cy="39287"/>
        </a:xfrm>
        <a:custGeom>
          <a:avLst/>
          <a:gdLst/>
          <a:ahLst/>
          <a:cxnLst/>
          <a:rect l="0" t="0" r="0" b="0"/>
          <a:pathLst>
            <a:path>
              <a:moveTo>
                <a:pt x="0" y="19643"/>
              </a:moveTo>
              <a:lnTo>
                <a:pt x="1464231" y="1964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Helvetica" pitchFamily="2" charset="0"/>
          </a:endParaRPr>
        </a:p>
      </dsp:txBody>
      <dsp:txXfrm>
        <a:off x="1514760" y="3204392"/>
        <a:ext cx="73211" cy="127368"/>
      </dsp:txXfrm>
    </dsp:sp>
    <dsp:sp modelId="{E0B923C3-C32A-D444-BEAA-6F56948C907F}">
      <dsp:nvSpPr>
        <dsp:cNvPr id="0" name=""/>
        <dsp:cNvSpPr/>
      </dsp:nvSpPr>
      <dsp:spPr>
        <a:xfrm>
          <a:off x="2024441" y="2798035"/>
          <a:ext cx="2365375" cy="20575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Helvetica" pitchFamily="2" charset="0"/>
            </a:rPr>
            <a:t>Финансы корпораций,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Helvetica" pitchFamily="2" charset="0"/>
            </a:rPr>
            <a:t>ФК</a:t>
          </a:r>
        </a:p>
      </dsp:txBody>
      <dsp:txXfrm>
        <a:off x="2084705" y="2858299"/>
        <a:ext cx="2244847" cy="1937040"/>
      </dsp:txXfrm>
    </dsp:sp>
    <dsp:sp modelId="{B3EC0C37-D50C-F646-B973-8DCAD0062A68}">
      <dsp:nvSpPr>
        <dsp:cNvPr id="0" name=""/>
        <dsp:cNvSpPr/>
      </dsp:nvSpPr>
      <dsp:spPr>
        <a:xfrm>
          <a:off x="4389816" y="3807175"/>
          <a:ext cx="946150" cy="39287"/>
        </a:xfrm>
        <a:custGeom>
          <a:avLst/>
          <a:gdLst/>
          <a:ahLst/>
          <a:cxnLst/>
          <a:rect l="0" t="0" r="0" b="0"/>
          <a:pathLst>
            <a:path>
              <a:moveTo>
                <a:pt x="0" y="19643"/>
              </a:moveTo>
              <a:lnTo>
                <a:pt x="946150" y="1964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latin typeface="Helvetica" pitchFamily="2" charset="0"/>
          </a:endParaRPr>
        </a:p>
      </dsp:txBody>
      <dsp:txXfrm>
        <a:off x="4839238" y="3785668"/>
        <a:ext cx="47307" cy="82302"/>
      </dsp:txXfrm>
    </dsp:sp>
    <dsp:sp modelId="{EED9DE1D-D9AA-534B-A801-4FB6714CCE1F}">
      <dsp:nvSpPr>
        <dsp:cNvPr id="0" name=""/>
        <dsp:cNvSpPr/>
      </dsp:nvSpPr>
      <dsp:spPr>
        <a:xfrm>
          <a:off x="5335966" y="2798035"/>
          <a:ext cx="2365375" cy="20575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Helvetica" pitchFamily="2" charset="0"/>
            </a:rPr>
            <a:t>Курирующая кафедра: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Helvetica" pitchFamily="2" charset="0"/>
            </a:rPr>
            <a:t> </a:t>
          </a:r>
          <a:r>
            <a:rPr lang="ru-RU" sz="1700" b="1" kern="1200" dirty="0">
              <a:latin typeface="Helvetica" pitchFamily="2" charset="0"/>
            </a:rPr>
            <a:t>финансового менеджмента 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Helvetica" pitchFamily="2" charset="0"/>
            </a:rPr>
            <a:t>(Бобылева А.З.)</a:t>
          </a:r>
        </a:p>
      </dsp:txBody>
      <dsp:txXfrm>
        <a:off x="5396230" y="2858299"/>
        <a:ext cx="2244847" cy="1937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FBE83A0-1C71-CD49-B670-26AD71E075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022-03CB-3244-B24F-05D9B618391B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0F5198-9F06-8845-B4DE-39992BDA87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BF84C6-75B4-5F4B-89FC-69A858A5E5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54533-3690-5F4C-9241-FF842FC4A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139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40242-4AAC-3E46-AB40-A441E8383F7B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9CF08-2993-3B41-ADDD-3BEDE9AE7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50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7E2-E2BB-904F-8234-DF5F1F082858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88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9CF08-2993-3B41-ADDD-3BEDE9AE77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529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9CF08-2993-3B41-ADDD-3BEDE9AE77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3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9CF08-2993-3B41-ADDD-3BEDE9AE77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1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3-6</a:t>
            </a:r>
            <a:r>
              <a:rPr lang="ru-RU" baseline="0" dirty="0"/>
              <a:t> абзацы, из 7-го -1-е предложение.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9CF08-2993-3B41-ADDD-3BEDE9AE77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3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3C611FE4-E1AF-874B-BA5D-B3156223E6D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86292CC4-7E93-6044-87D5-9E07236BD6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30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4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9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3"/>
                </a:solidFill>
                <a:latin typeface="Helvetica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3C611FE4-E1AF-874B-BA5D-B3156223E6D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86292CC4-7E93-6044-87D5-9E07236BD6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3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6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47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6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72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8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FE4-E1AF-874B-BA5D-B3156223E6D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92CC4-7E93-6044-87D5-9E07236BD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4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spa.msu.ru/index.php/s/kAG3QQfEszPCM4K#pdfviewe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4.tiff"/><Relationship Id="rId7" Type="http://schemas.openxmlformats.org/officeDocument/2006/relationships/hyperlink" Target="https://biblio-online.ru/book/antikrizisnoe-upravlenie-mehanizmy-gosudarstva-tehnologii-biznesa-v-2-ch-chast-1-44236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io-online.ru/book/finansovyy-menedzhment-problemy-i-resheniya-v-2-ch-chast-1-431584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tiff"/><Relationship Id="rId10" Type="http://schemas.openxmlformats.org/officeDocument/2006/relationships/image" Target="../media/image9.jpeg"/><Relationship Id="rId4" Type="http://schemas.openxmlformats.org/officeDocument/2006/relationships/image" Target="../media/image5.tiff"/><Relationship Id="rId9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jpeg"/><Relationship Id="rId9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vova@spa.msu.ru" TargetMode="External"/><Relationship Id="rId2" Type="http://schemas.openxmlformats.org/officeDocument/2006/relationships/hyperlink" Target="mailto:bobyleva@spa.msu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avydovVM@spa.msu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CF947-05BF-5E4B-A2BA-9D6F5FF1A2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/>
                </a:solidFill>
              </a:rPr>
              <a:t>Модуль </a:t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b="1" dirty="0">
                <a:solidFill>
                  <a:schemeClr val="accent3"/>
                </a:solidFill>
              </a:rPr>
              <a:t>«Финансы корпораций»</a:t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sz="3000" dirty="0"/>
              <a:t>для студентов направления «Менеджмент» ФГУ МГУ, реализуется на 3-4 курсе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E7B082-0941-1244-8066-F4C230BF6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6372" y="4025783"/>
            <a:ext cx="9703397" cy="22889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70C0"/>
                </a:solidFill>
              </a:rPr>
              <a:t>Профильный блок дисциплин курирует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70C0"/>
                </a:solidFill>
              </a:rPr>
              <a:t>кафедра финансового менеджмента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Подробнее о кафедре: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https://cloud.spa.msu.ru/index.php/s/kAG3QQfEszPCM4K#pdfviewer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3635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54705B-9606-F24D-858F-34CB0A7E7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46" y="1226637"/>
            <a:ext cx="11597269" cy="55551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200" dirty="0"/>
              <a:t>Преподавание финансовых и управленческих дисциплин не только на ФГУ МГУ, но и в НИУ ВШЭ (Школа управления проектами), </a:t>
            </a:r>
            <a:r>
              <a:rPr lang="ru-RU" sz="2200" dirty="0" err="1"/>
              <a:t>РАНХиГС</a:t>
            </a:r>
            <a:r>
              <a:rPr lang="en-US" sz="2200" dirty="0"/>
              <a:t> (</a:t>
            </a:r>
            <a:r>
              <a:rPr lang="ru-RU" sz="2200" dirty="0"/>
              <a:t>программа </a:t>
            </a:r>
            <a:r>
              <a:rPr lang="en-US" sz="2200" dirty="0"/>
              <a:t>MBA)</a:t>
            </a:r>
            <a:r>
              <a:rPr lang="ru-RU" sz="2200" dirty="0"/>
              <a:t>, НИТУ МИСИС, на экономическом и юридическом факультетах МГУ, Высшей школе инновационного бизнеса МГУ</a:t>
            </a:r>
          </a:p>
          <a:p>
            <a:pPr>
              <a:lnSpc>
                <a:spcPct val="100000"/>
              </a:lnSpc>
            </a:pPr>
            <a:r>
              <a:rPr lang="ru-RU" sz="2200" b="1" dirty="0"/>
              <a:t>Опыт корпоративного обучения: </a:t>
            </a:r>
            <a:r>
              <a:rPr lang="ru-RU" sz="2200" dirty="0"/>
              <a:t>АО</a:t>
            </a:r>
            <a:r>
              <a:rPr lang="en-US" sz="2200" dirty="0"/>
              <a:t> </a:t>
            </a:r>
            <a:r>
              <a:rPr lang="ru-RU" sz="2200" dirty="0"/>
              <a:t>«Райффайзенбанк»,</a:t>
            </a:r>
            <a:r>
              <a:rPr lang="ru-RU" sz="2200" b="1" dirty="0"/>
              <a:t> </a:t>
            </a:r>
            <a:r>
              <a:rPr lang="ru-RU" sz="2200" dirty="0"/>
              <a:t>ОАО «Концерн Росэнергоатом», ОАО «</a:t>
            </a:r>
            <a:r>
              <a:rPr lang="ru-RU" sz="2200" dirty="0" err="1"/>
              <a:t>Элинар</a:t>
            </a:r>
            <a:r>
              <a:rPr lang="ru-RU" sz="2200" dirty="0"/>
              <a:t>», ООО «</a:t>
            </a:r>
            <a:r>
              <a:rPr lang="ru-RU" sz="2200" dirty="0" err="1"/>
              <a:t>Ламиера</a:t>
            </a:r>
            <a:r>
              <a:rPr lang="ru-RU" sz="2200" dirty="0"/>
              <a:t>», ООО «Юридическое бюро Григорьев и партнеры», управленческий персонал отеля «</a:t>
            </a:r>
            <a:r>
              <a:rPr lang="en-US" sz="2200" dirty="0"/>
              <a:t>MRIYA </a:t>
            </a:r>
            <a:r>
              <a:rPr lang="en-US" sz="2200" dirty="0" err="1"/>
              <a:t>Resort&amp;SPA</a:t>
            </a:r>
            <a:r>
              <a:rPr lang="en-US" sz="2200" dirty="0"/>
              <a:t>» </a:t>
            </a:r>
            <a:r>
              <a:rPr lang="ru-RU" sz="2200" dirty="0"/>
              <a:t>в Крыму </a:t>
            </a:r>
          </a:p>
          <a:p>
            <a:pPr>
              <a:lnSpc>
                <a:spcPct val="100000"/>
              </a:lnSpc>
            </a:pPr>
            <a:r>
              <a:rPr lang="ru-RU" sz="2200" b="1" dirty="0"/>
              <a:t>Ведение консалтинговой деятельности по направлениям: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Helvetica" pitchFamily="2" charset="0"/>
              </a:rPr>
              <a:t>анализ финансового состояния компаний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Helvetica" pitchFamily="2" charset="0"/>
              </a:rPr>
              <a:t>экспертизы и финансовые расследования в процедурах банкротства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Helvetica" pitchFamily="2" charset="0"/>
              </a:rPr>
              <a:t>разработка бизнес-планов, планов внешнего управления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Helvetica" pitchFamily="2" charset="0"/>
              </a:rPr>
              <a:t>построение антикризисных моделей управления бизнесом и финансами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Helvetica" pitchFamily="2" charset="0"/>
              </a:rPr>
              <a:t>разработка методических подходов к контролю и управлению затратами, расчета себестоимости и определения цен на услуги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F5265C-2580-D246-9EA3-466FA06379EC}"/>
              </a:ext>
            </a:extLst>
          </p:cNvPr>
          <p:cNvSpPr txBox="1">
            <a:spLocks/>
          </p:cNvSpPr>
          <p:nvPr/>
        </p:nvSpPr>
        <p:spPr bwMode="auto">
          <a:xfrm>
            <a:off x="4724401" y="100363"/>
            <a:ext cx="5731727" cy="112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12B58"/>
                </a:solidFill>
                <a:latin typeface="PT Sans" panose="020B0503020203020204" pitchFamily="34" charset="-52"/>
                <a:ea typeface="+mj-ea"/>
                <a:cs typeface="+mj-cs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55" algn="ctr" defTabSz="45715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308" algn="ctr" defTabSz="45715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62" algn="ctr" defTabSz="45715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617" algn="ctr" defTabSz="45715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altLang="ru-RU" sz="3600" dirty="0">
                <a:solidFill>
                  <a:schemeClr val="bg1"/>
                </a:solidFill>
                <a:latin typeface="PT Sans" panose="020B0503020203020204" pitchFamily="34" charset="0"/>
              </a:rPr>
              <a:t>Причина 2. </a:t>
            </a:r>
          </a:p>
          <a:p>
            <a:pPr algn="r"/>
            <a:r>
              <a:rPr lang="ru-RU" altLang="ru-RU" sz="3600" dirty="0">
                <a:solidFill>
                  <a:schemeClr val="bg1"/>
                </a:solidFill>
                <a:latin typeface="PT Sans" panose="020B0503020203020204" pitchFamily="34" charset="0"/>
              </a:rPr>
              <a:t>Преподаватели - практики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F21A115-D0C5-6A49-BC58-BE793F17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6" y="1"/>
            <a:ext cx="11441152" cy="1226635"/>
          </a:xfrm>
        </p:spPr>
        <p:txBody>
          <a:bodyPr>
            <a:normAutofit/>
          </a:bodyPr>
          <a:lstStyle/>
          <a:p>
            <a:pPr algn="l"/>
            <a:r>
              <a:rPr lang="ru-RU" sz="5000" dirty="0"/>
              <a:t>Преподаватели-практики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325621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0C50B48C-2E24-BC49-B0D2-C1E37113E0A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54" y="3810433"/>
            <a:ext cx="1566130" cy="19946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6ACB64-87AF-0043-9410-E6468427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235" y="1102932"/>
            <a:ext cx="15113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4AB60A-F3DB-AF4A-883F-640D96E55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852" y="1440687"/>
            <a:ext cx="1511300" cy="2362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F46623-B13B-AC42-A102-291D020D7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553" y="1130090"/>
            <a:ext cx="1608836" cy="25146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D94F4A76-E907-1D43-8CA3-53ECD954F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88" y="3730017"/>
            <a:ext cx="8552330" cy="303412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500" b="1" dirty="0"/>
              <a:t>Финансовый менеджмент: проблемы и решения</a:t>
            </a:r>
            <a:r>
              <a:rPr lang="ru-RU" sz="1500" dirty="0"/>
              <a:t> в 2 т : учебник для </a:t>
            </a:r>
            <a:r>
              <a:rPr lang="ru-RU" sz="1500" dirty="0" err="1"/>
              <a:t>бакалавриата</a:t>
            </a:r>
            <a:r>
              <a:rPr lang="ru-RU" sz="1500" dirty="0"/>
              <a:t> и магистратуры / под ред. А. З. </a:t>
            </a:r>
            <a:r>
              <a:rPr lang="ru-RU" sz="1500" dirty="0" err="1"/>
              <a:t>Бобылевой</a:t>
            </a:r>
            <a:r>
              <a:rPr lang="ru-RU" sz="1500" dirty="0"/>
              <a:t>. — 3-е изд., пер. и доп. — М. : Издательство </a:t>
            </a:r>
            <a:r>
              <a:rPr lang="ru-RU" sz="1500" dirty="0" err="1"/>
              <a:t>Юрайт</a:t>
            </a:r>
            <a:r>
              <a:rPr lang="ru-RU" sz="1500" dirty="0"/>
              <a:t>, 2019. </a:t>
            </a:r>
            <a:r>
              <a:rPr lang="en-US" sz="1500" dirty="0">
                <a:solidFill>
                  <a:schemeClr val="dk1"/>
                </a:solidFill>
                <a:cs typeface="Cambria"/>
                <a:hlinkClick r:id="rId6"/>
              </a:rPr>
              <a:t>https://biblio-online.ru/book/finansovyy-menedzhment-problemy-i-resheniya-v-2-ch-chast-1-431584</a:t>
            </a:r>
            <a:r>
              <a:rPr lang="ru-RU" sz="1500" dirty="0">
                <a:solidFill>
                  <a:schemeClr val="dk1"/>
                </a:solidFill>
                <a:cs typeface="Cambria"/>
              </a:rPr>
              <a:t> </a:t>
            </a:r>
            <a:endParaRPr lang="ru-RU" sz="1500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500" b="1" dirty="0"/>
              <a:t>Антикризисное управление: механизмы государства, технологии бизнеса </a:t>
            </a:r>
            <a:r>
              <a:rPr lang="ru-RU" sz="1500" dirty="0"/>
              <a:t>в 2 ч. : учебник и практикум для академического </a:t>
            </a:r>
            <a:r>
              <a:rPr lang="ru-RU" sz="1500" dirty="0" err="1"/>
              <a:t>бакалавриата</a:t>
            </a:r>
            <a:r>
              <a:rPr lang="ru-RU" sz="1500" dirty="0"/>
              <a:t> / под общ. ред. А. З. </a:t>
            </a:r>
            <a:r>
              <a:rPr lang="ru-RU" sz="1500" dirty="0" err="1"/>
              <a:t>Бобылевой</a:t>
            </a:r>
            <a:r>
              <a:rPr lang="ru-RU" sz="1500" dirty="0"/>
              <a:t>. — 2-е изд., пер. и доп. — М. : Издательство </a:t>
            </a:r>
            <a:r>
              <a:rPr lang="ru-RU" sz="1500" dirty="0" err="1"/>
              <a:t>Юрайт</a:t>
            </a:r>
            <a:r>
              <a:rPr lang="ru-RU" sz="1500" dirty="0"/>
              <a:t>, 2018. </a:t>
            </a:r>
            <a:r>
              <a:rPr lang="en-US" sz="1500" dirty="0">
                <a:hlinkClick r:id="rId7"/>
              </a:rPr>
              <a:t>https://biblio-online.ru/book/antikrizisnoe-upravlenie-mehanizmy-gosudarstva-tehnologii-biznesa-v-2-ch-chast-1-442366</a:t>
            </a:r>
            <a:r>
              <a:rPr lang="ru-RU" sz="1500" dirty="0"/>
              <a:t> </a:t>
            </a:r>
            <a:endParaRPr lang="ru-RU" sz="1500" dirty="0">
              <a:solidFill>
                <a:schemeClr val="dk1"/>
              </a:solidFill>
              <a:cs typeface="Cambria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500" b="1" dirty="0"/>
              <a:t>Оценка стоимости бизнеса</a:t>
            </a:r>
            <a:r>
              <a:rPr lang="ru-RU" sz="1500" dirty="0"/>
              <a:t>: практикум : учебно-методическое пособие / Л.А. </a:t>
            </a:r>
            <a:r>
              <a:rPr lang="ru-RU" sz="1500" dirty="0" err="1"/>
              <a:t>Покрытан</a:t>
            </a:r>
            <a:r>
              <a:rPr lang="ru-RU" sz="1500" dirty="0"/>
              <a:t>. – М.: МАКС Пресс, 2019. </a:t>
            </a:r>
            <a:endParaRPr lang="ru-RU" sz="1500" dirty="0">
              <a:solidFill>
                <a:schemeClr val="dk1"/>
              </a:solidFill>
              <a:cs typeface="Cambria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500" b="1" dirty="0"/>
              <a:t>Страхование</a:t>
            </a:r>
            <a:r>
              <a:rPr lang="ru-RU" sz="1500" dirty="0"/>
              <a:t>: учебно-методическое пособие / Л.А. </a:t>
            </a:r>
            <a:r>
              <a:rPr lang="ru-RU" sz="1500" dirty="0" err="1"/>
              <a:t>Покрытан</a:t>
            </a:r>
            <a:r>
              <a:rPr lang="ru-RU" sz="1500" dirty="0"/>
              <a:t>. – М.: МАКС Пресс, 2016. </a:t>
            </a:r>
            <a:endParaRPr lang="en-US" sz="1500" dirty="0">
              <a:solidFill>
                <a:schemeClr val="dk1"/>
              </a:solidFill>
              <a:cs typeface="Cambria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270CF0-D0D9-2E4B-9F15-801FEB08F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223" y="1026738"/>
            <a:ext cx="1511300" cy="2362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0A7226-205F-C74A-B127-7885F5FD7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9534" y="1284077"/>
            <a:ext cx="1511300" cy="23622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A4B584F-F5F1-B24F-AD28-4AD98EBA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09" y="29850"/>
            <a:ext cx="11001054" cy="1196084"/>
          </a:xfrm>
        </p:spPr>
        <p:txBody>
          <a:bodyPr/>
          <a:lstStyle/>
          <a:p>
            <a:pPr algn="ctr"/>
            <a:r>
              <a:rPr lang="ru-RU" dirty="0"/>
              <a:t>Авторские учебники-бестселлеры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834DCC-1E5C-5F4F-85FF-3EE75E8E3B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0550" y="3802887"/>
            <a:ext cx="1365828" cy="18291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716E3B-D439-BA4E-BED7-341D5EE6819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949" y="1281433"/>
            <a:ext cx="1615587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75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77570-62D7-5F4D-9E7A-4AB90487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46" y="0"/>
            <a:ext cx="10515600" cy="1325563"/>
          </a:xfrm>
        </p:spPr>
        <p:txBody>
          <a:bodyPr/>
          <a:lstStyle/>
          <a:p>
            <a:r>
              <a:rPr lang="ru-RU" sz="4000" dirty="0"/>
              <a:t>Неформальное общение со студентами и выпускниками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C22E3-BBFE-B447-933F-6F1ACE08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59" y="1438442"/>
            <a:ext cx="6310197" cy="4351338"/>
          </a:xfrm>
        </p:spPr>
        <p:txBody>
          <a:bodyPr>
            <a:noAutofit/>
          </a:bodyPr>
          <a:lstStyle/>
          <a:p>
            <a:pPr marL="355600" lvl="1" indent="-342900">
              <a:lnSpc>
                <a:spcPct val="100000"/>
              </a:lnSpc>
            </a:pPr>
            <a:r>
              <a:rPr lang="ru-RU" sz="2000" dirty="0">
                <a:latin typeface="Helvetica" pitchFamily="2" charset="0"/>
              </a:rPr>
              <a:t>Мы внимательно читаем и комментируем Ваши курсовые и выпускные работы</a:t>
            </a:r>
          </a:p>
          <a:p>
            <a:pPr marL="355600" lvl="1" indent="-342900">
              <a:lnSpc>
                <a:spcPct val="100000"/>
              </a:lnSpc>
            </a:pPr>
            <a:r>
              <a:rPr lang="ru-RU" sz="2000" dirty="0">
                <a:latin typeface="Helvetica" pitchFamily="2" charset="0"/>
              </a:rPr>
              <a:t>Мы всегда на связи – электронная почта, </a:t>
            </a:r>
            <a:r>
              <a:rPr lang="en-US" sz="2000" dirty="0">
                <a:latin typeface="Helvetica" pitchFamily="2" charset="0"/>
              </a:rPr>
              <a:t>WhatsApp</a:t>
            </a:r>
            <a:r>
              <a:rPr lang="ru-RU" sz="2000" dirty="0">
                <a:latin typeface="Helvetica" pitchFamily="2" charset="0"/>
              </a:rPr>
              <a:t>, очно (комната Г-831)</a:t>
            </a:r>
          </a:p>
          <a:p>
            <a:pPr marL="355600" lvl="1" indent="-342900">
              <a:lnSpc>
                <a:spcPct val="100000"/>
              </a:lnSpc>
            </a:pPr>
            <a:r>
              <a:rPr lang="ru-RU" sz="2000" dirty="0">
                <a:latin typeface="Helvetica" pitchFamily="2" charset="0"/>
              </a:rPr>
              <a:t>У нас интересно – к своим проектам мы привлекаем студентов</a:t>
            </a:r>
            <a:endParaRPr lang="ru-RU" sz="2000" dirty="0">
              <a:solidFill>
                <a:srgbClr val="0070C0"/>
              </a:solidFill>
              <a:latin typeface="Helvetica" pitchFamily="2" charset="0"/>
            </a:endParaRPr>
          </a:p>
          <a:p>
            <a:pPr marL="355600" lvl="1" indent="-342900">
              <a:lnSpc>
                <a:spcPct val="100000"/>
              </a:lnSpc>
            </a:pPr>
            <a:r>
              <a:rPr lang="ru-RU" sz="2000" dirty="0">
                <a:solidFill>
                  <a:srgbClr val="153478"/>
                </a:solidFill>
                <a:latin typeface="Helvetica" pitchFamily="2" charset="0"/>
              </a:rPr>
              <a:t>При кафедре создано </a:t>
            </a:r>
            <a:r>
              <a:rPr lang="ru-RU" sz="2000" b="1" dirty="0">
                <a:solidFill>
                  <a:srgbClr val="153478"/>
                </a:solidFill>
                <a:latin typeface="Helvetica" pitchFamily="2" charset="0"/>
              </a:rPr>
              <a:t>Научное студенческое общество (НСО)</a:t>
            </a:r>
            <a:r>
              <a:rPr lang="ru-RU" sz="2000" dirty="0">
                <a:solidFill>
                  <a:srgbClr val="153478"/>
                </a:solidFill>
                <a:latin typeface="Helvetica" pitchFamily="2" charset="0"/>
              </a:rPr>
              <a:t>, где студенты встречаются с приглашенными экспертами – экономистами, финансистами, аудиторами, оценщиками, делятся результатами самостоятельной научной работы.</a:t>
            </a:r>
          </a:p>
          <a:p>
            <a:pPr marL="355600" lvl="1" indent="-342900">
              <a:lnSpc>
                <a:spcPct val="100000"/>
              </a:lnSpc>
            </a:pPr>
            <a:endParaRPr lang="en-US" sz="1000" dirty="0">
              <a:solidFill>
                <a:srgbClr val="0070C0"/>
              </a:solidFill>
              <a:latin typeface="Helvetica" pitchFamily="2" charset="0"/>
            </a:endParaRPr>
          </a:p>
          <a:p>
            <a:pPr marL="355600" lvl="1" indent="-342900">
              <a:lnSpc>
                <a:spcPct val="100000"/>
              </a:lnSpc>
            </a:pPr>
            <a:r>
              <a:rPr lang="ru-RU" sz="2000" dirty="0">
                <a:solidFill>
                  <a:srgbClr val="153478"/>
                </a:solidFill>
                <a:latin typeface="Helvetica" pitchFamily="2" charset="0"/>
              </a:rPr>
              <a:t>Мы проводим веселый </a:t>
            </a:r>
            <a:r>
              <a:rPr lang="ru-RU" sz="2000" b="1" dirty="0">
                <a:solidFill>
                  <a:schemeClr val="accent3"/>
                </a:solidFill>
                <a:latin typeface="Helvetica" pitchFamily="2" charset="0"/>
              </a:rPr>
              <a:t>корпоративный Новый год</a:t>
            </a:r>
            <a:r>
              <a:rPr lang="ru-RU" sz="2000" dirty="0">
                <a:solidFill>
                  <a:srgbClr val="153478"/>
                </a:solidFill>
                <a:latin typeface="Helvetica" pitchFamily="2" charset="0"/>
              </a:rPr>
              <a:t> со студентами, куда приглашаем и выпускников кафедры – </a:t>
            </a:r>
            <a:r>
              <a:rPr lang="en-US" sz="2000" b="1" dirty="0">
                <a:solidFill>
                  <a:srgbClr val="153478"/>
                </a:solidFill>
                <a:latin typeface="Helvetica" pitchFamily="2" charset="0"/>
              </a:rPr>
              <a:t>networking </a:t>
            </a:r>
            <a:endParaRPr lang="ru-RU" sz="2000" b="1" dirty="0">
              <a:solidFill>
                <a:srgbClr val="153478"/>
              </a:solidFill>
              <a:latin typeface="Helvetica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7D3D4A-D710-BF4F-A9BB-BBE744B2A3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24257" y="1457268"/>
            <a:ext cx="5167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4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05A5B-EDB3-4F4D-A48F-BDA3DA9B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6" y="33143"/>
            <a:ext cx="9119840" cy="1657545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Где работают выпускники </a:t>
            </a:r>
            <a:br>
              <a:rPr lang="ru-RU" sz="3600" dirty="0"/>
            </a:br>
            <a:r>
              <a:rPr lang="ru-RU" sz="3600" dirty="0"/>
              <a:t>кафедры финансового </a:t>
            </a:r>
            <a:br>
              <a:rPr lang="en-US" sz="3600" dirty="0"/>
            </a:br>
            <a:r>
              <a:rPr lang="ru-RU" sz="3600" dirty="0"/>
              <a:t>менеджмента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EB3188-5FEB-A440-931B-7ECD1638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39" y="1690688"/>
            <a:ext cx="7678336" cy="49419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0070C0"/>
                </a:solidFill>
              </a:rPr>
              <a:t>Госслужба: </a:t>
            </a:r>
            <a:r>
              <a:rPr lang="ru-RU" sz="2200" dirty="0" err="1"/>
              <a:t>Росимущество</a:t>
            </a:r>
            <a:r>
              <a:rPr lang="ru-RU" sz="2200" dirty="0"/>
              <a:t>, Совет Федерации</a:t>
            </a:r>
            <a:r>
              <a:rPr lang="en-US" sz="2200" dirty="0"/>
              <a:t>, </a:t>
            </a:r>
            <a:r>
              <a:rPr lang="ru-RU" sz="2200" dirty="0"/>
              <a:t>Минэнерго, Минэкономразвития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/>
              <a:t>Андрей </a:t>
            </a:r>
            <a:r>
              <a:rPr lang="ru-RU" sz="1800" b="1" dirty="0" err="1"/>
              <a:t>Терешок</a:t>
            </a:r>
            <a:r>
              <a:rPr lang="ru-RU" sz="1800" dirty="0"/>
              <a:t>, заместитель директора департамента добычи и транспортировки нефти и газа </a:t>
            </a:r>
            <a:r>
              <a:rPr lang="ru-RU" sz="1800" b="1" dirty="0"/>
              <a:t>Минэнерго</a:t>
            </a:r>
            <a:r>
              <a:rPr lang="ru-RU" sz="1800" dirty="0"/>
              <a:t> России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/>
              <a:t>Дмитрий </a:t>
            </a:r>
            <a:r>
              <a:rPr lang="ru-RU" sz="1800" b="1" dirty="0" err="1"/>
              <a:t>Косткин</a:t>
            </a:r>
            <a:r>
              <a:rPr lang="ru-RU" sz="1800" b="1" dirty="0"/>
              <a:t>, </a:t>
            </a:r>
            <a:r>
              <a:rPr lang="ru-RU" sz="1800" dirty="0"/>
              <a:t>руководитель аппарата заместителя Министра экономического развития </a:t>
            </a:r>
            <a:r>
              <a:rPr lang="ru-RU" sz="1800" dirty="0" err="1"/>
              <a:t>Российскои</a:t>
            </a:r>
            <a:r>
              <a:rPr lang="ru-RU" sz="1800" dirty="0"/>
              <a:t>̆ Федерации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/>
              <a:t>Александр Лукьянов</a:t>
            </a:r>
            <a:r>
              <a:rPr lang="ru-RU" sz="1800" dirty="0"/>
              <a:t>, директор Единой информационной системы жилищного строительства (АО «ДОМ.РФ») Агентства ипотечному жилищному кредитованию (АИЖК)</a:t>
            </a:r>
            <a:endParaRPr lang="ru-RU" sz="1000" dirty="0"/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0070C0"/>
                </a:solidFill>
              </a:rPr>
              <a:t>Аудиторская четверка </a:t>
            </a:r>
            <a:r>
              <a:rPr lang="en-US" sz="2200" dirty="0" err="1"/>
              <a:t>PriceWaterHouseCoopers</a:t>
            </a:r>
            <a:r>
              <a:rPr lang="en-US" sz="2200" dirty="0"/>
              <a:t>, </a:t>
            </a:r>
            <a:r>
              <a:rPr lang="en-US" sz="2200" dirty="0" err="1"/>
              <a:t>Ernst&amp;Young</a:t>
            </a:r>
            <a:r>
              <a:rPr lang="en-US" sz="2200" dirty="0"/>
              <a:t>, Deloitte, KPMG</a:t>
            </a:r>
            <a:r>
              <a:rPr lang="ru-RU" sz="2200" dirty="0"/>
              <a:t>;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0070C0"/>
                </a:solidFill>
              </a:rPr>
              <a:t>Консалтинговые компании </a:t>
            </a:r>
            <a:r>
              <a:rPr lang="en-US" sz="2200" dirty="0"/>
              <a:t>BCG, McKinsey</a:t>
            </a:r>
            <a:endParaRPr lang="ru-RU" sz="2200" dirty="0"/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0070C0"/>
                </a:solidFill>
              </a:rPr>
              <a:t>Банки</a:t>
            </a:r>
            <a:r>
              <a:rPr lang="en-US" sz="2200" dirty="0">
                <a:solidFill>
                  <a:srgbClr val="0070C0"/>
                </a:solidFill>
              </a:rPr>
              <a:t>: </a:t>
            </a:r>
            <a:r>
              <a:rPr lang="ru-RU" sz="2200" dirty="0"/>
              <a:t>Сбербанк, ВТБ, Газпромбанк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0616E2-9D0B-3B45-AE96-76A1D80FE2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252" y="3893166"/>
            <a:ext cx="4349809" cy="2739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0740C9-6EF3-AC43-94FA-A0C758F7D8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115" y="225380"/>
            <a:ext cx="3598241" cy="35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92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AEFB5-4232-A94A-BCF6-C06B5456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Выпускники кафедры (1)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666ABA-2DF8-3F46-89EF-469F1E4DF5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25625"/>
            <a:ext cx="4511288" cy="3958841"/>
          </a:xfrm>
          <a:prstGeom prst="rect">
            <a:avLst/>
          </a:prstGeom>
          <a:ln>
            <a:solidFill>
              <a:srgbClr val="001B5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3F72CC-FFE0-2D47-90AE-728BF6E37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360" y="3953673"/>
            <a:ext cx="5980622" cy="1830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2FF8FC-461E-324F-82AA-E57AA73F36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360" y="1825624"/>
            <a:ext cx="5843440" cy="20480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763F95-7377-5F44-83BD-72C623BC83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46"/>
          <a:stretch/>
        </p:blipFill>
        <p:spPr>
          <a:xfrm>
            <a:off x="7259444" y="2703212"/>
            <a:ext cx="4318776" cy="3522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50C8FB-EF3A-F74C-BB66-5619C3457B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926" y="5602608"/>
            <a:ext cx="1952082" cy="5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1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AEFB5-4232-A94A-BCF6-C06B5456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Выпускники кафедры (</a:t>
            </a:r>
            <a:r>
              <a:rPr lang="en-US" dirty="0"/>
              <a:t>2</a:t>
            </a:r>
            <a:r>
              <a:rPr lang="ru-RU" dirty="0"/>
              <a:t>)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FF1C42-3549-C446-B303-4253C99EFD5D}"/>
              </a:ext>
            </a:extLst>
          </p:cNvPr>
          <p:cNvSpPr/>
          <p:nvPr/>
        </p:nvSpPr>
        <p:spPr>
          <a:xfrm>
            <a:off x="3039323" y="1325563"/>
            <a:ext cx="46416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Helvetica" pitchFamily="2" charset="0"/>
              </a:rPr>
              <a:t>Роман Скляр</a:t>
            </a:r>
            <a:r>
              <a:rPr lang="ru-RU" sz="2600" dirty="0">
                <a:latin typeface="Helvetica" pitchFamily="2" charset="0"/>
              </a:rPr>
              <a:t>, старший аналитик группы </a:t>
            </a:r>
            <a:r>
              <a:rPr lang="en-US" sz="2600" dirty="0">
                <a:latin typeface="Helvetica" pitchFamily="2" charset="0"/>
              </a:rPr>
              <a:t>Credit, Leveraged Finance</a:t>
            </a:r>
            <a:r>
              <a:rPr lang="ru-RU" sz="2600" dirty="0">
                <a:latin typeface="Helvetica" pitchFamily="2" charset="0"/>
              </a:rPr>
              <a:t> </a:t>
            </a:r>
            <a:r>
              <a:rPr lang="en-US" sz="2600" dirty="0">
                <a:latin typeface="Helvetica" pitchFamily="2" charset="0"/>
              </a:rPr>
              <a:t>&amp;</a:t>
            </a:r>
            <a:r>
              <a:rPr lang="ru-RU" sz="2600" dirty="0">
                <a:latin typeface="Helvetica" pitchFamily="2" charset="0"/>
              </a:rPr>
              <a:t> </a:t>
            </a:r>
            <a:r>
              <a:rPr lang="en-US" sz="2600" dirty="0">
                <a:latin typeface="Helvetica" pitchFamily="2" charset="0"/>
              </a:rPr>
              <a:t>Investments</a:t>
            </a:r>
            <a:endParaRPr lang="ru-RU" sz="2600" dirty="0">
              <a:latin typeface="Helvetica" pitchFamily="2" charset="0"/>
            </a:endParaRPr>
          </a:p>
          <a:p>
            <a:endParaRPr lang="ru-RU" sz="2600" b="1" dirty="0">
              <a:latin typeface="Helvetica" pitchFamily="2" charset="0"/>
            </a:endParaRPr>
          </a:p>
          <a:p>
            <a:endParaRPr lang="en-US" sz="2600" b="1" dirty="0">
              <a:latin typeface="Helvetica" pitchFamily="2" charset="0"/>
            </a:endParaRPr>
          </a:p>
          <a:p>
            <a:endParaRPr lang="en-US" sz="2600" b="1" dirty="0">
              <a:latin typeface="Helvetica" pitchFamily="2" charset="0"/>
            </a:endParaRPr>
          </a:p>
          <a:p>
            <a:r>
              <a:rPr lang="ru-RU" sz="2600" b="1" dirty="0">
                <a:latin typeface="Helvetica" pitchFamily="2" charset="0"/>
              </a:rPr>
              <a:t>Рустам Ишматов,</a:t>
            </a:r>
            <a:r>
              <a:rPr lang="ru-RU" sz="2600" dirty="0">
                <a:latin typeface="Helvetica" pitchFamily="2" charset="0"/>
              </a:rPr>
              <a:t> ведущий аналитик Департамента по работе с проблемными активами</a:t>
            </a:r>
          </a:p>
          <a:p>
            <a:endParaRPr lang="ru-RU" sz="2600" dirty="0">
              <a:latin typeface="Helvetica" pitchFamily="2" charset="0"/>
            </a:endParaRPr>
          </a:p>
        </p:txBody>
      </p:sp>
      <p:pic>
        <p:nvPicPr>
          <p:cNvPr id="10" name="Изображение 5" descr="0570284.jpg">
            <a:extLst>
              <a:ext uri="{FF2B5EF4-FFF2-40B4-BE49-F238E27FC236}">
                <a16:creationId xmlns:a16="http://schemas.microsoft.com/office/drawing/2014/main" id="{2504939A-7091-9245-A52F-BF2448A2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32" y="1294585"/>
            <a:ext cx="1619272" cy="1619272"/>
          </a:xfrm>
          <a:prstGeom prst="ellipse">
            <a:avLst/>
          </a:prstGeom>
        </p:spPr>
      </p:pic>
      <p:pic>
        <p:nvPicPr>
          <p:cNvPr id="11" name="Изображение 4" descr="19f9a8e.jpg">
            <a:extLst>
              <a:ext uri="{FF2B5EF4-FFF2-40B4-BE49-F238E27FC236}">
                <a16:creationId xmlns:a16="http://schemas.microsoft.com/office/drawing/2014/main" id="{F92F5598-1AF0-C047-A8CA-058531658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52" y="3389903"/>
            <a:ext cx="1758432" cy="1758432"/>
          </a:xfrm>
          <a:prstGeom prst="ellipse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EB24BF-5175-7648-92C5-A5A8AD4C6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535" y="5309096"/>
            <a:ext cx="2504664" cy="7493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DEFF24-8474-0247-ACBF-A4626F1A4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903" y="2942679"/>
            <a:ext cx="2679700" cy="749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E7993-9399-6A49-A6A2-873F37C8AC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237" y="2308449"/>
            <a:ext cx="4361763" cy="24894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F85659-CF67-3B41-8A0A-518229A62C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237" y="1444038"/>
            <a:ext cx="1822574" cy="15522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2E20E1F-4AAF-A945-A7CA-166FEF039D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398" y="4732167"/>
            <a:ext cx="2667000" cy="7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7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D2ADF2-7D30-9542-8B8A-6A901A9627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694" y="225911"/>
            <a:ext cx="3279662" cy="16781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C3B0B8-85F4-8F43-99AA-895CE27E9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42" y="328332"/>
            <a:ext cx="8243339" cy="610775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7542869-1549-994A-B771-4BCC1521A8DE}"/>
              </a:ext>
            </a:extLst>
          </p:cNvPr>
          <p:cNvGrpSpPr/>
          <p:nvPr/>
        </p:nvGrpSpPr>
        <p:grpSpPr>
          <a:xfrm>
            <a:off x="9149749" y="2000924"/>
            <a:ext cx="2843607" cy="4857076"/>
            <a:chOff x="9423697" y="2162287"/>
            <a:chExt cx="2517292" cy="463116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F86C517-0B05-B546-B776-4B9BBA180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3697" y="2162287"/>
              <a:ext cx="2162288" cy="4582758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8F37CFB-06FD-0548-88C8-AE8BE397789F}"/>
                </a:ext>
              </a:extLst>
            </p:cNvPr>
            <p:cNvSpPr/>
            <p:nvPr/>
          </p:nvSpPr>
          <p:spPr>
            <a:xfrm>
              <a:off x="11091135" y="6559396"/>
              <a:ext cx="849854" cy="23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45770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02365-AD9F-C94B-AA21-7F94A9C5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Приходите к нам, у нас интересно!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EDE69C-42A1-044B-9570-BE6621BD8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825625"/>
            <a:ext cx="1175338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000" b="1" dirty="0">
              <a:solidFill>
                <a:srgbClr val="153478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153478"/>
                </a:solidFill>
              </a:rPr>
              <a:t>Контакты: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Заведующая кафедрой – профессор, доктор экономических наук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/>
              <a:t>Алла Зиновьевна Бобылева, </a:t>
            </a:r>
            <a:r>
              <a:rPr lang="en-US" dirty="0">
                <a:hlinkClick r:id="rId2"/>
              </a:rPr>
              <a:t>bobyleva@spa.msu.ru</a:t>
            </a:r>
            <a:r>
              <a:rPr lang="ru-RU" dirty="0"/>
              <a:t>, Г-831</a:t>
            </a:r>
            <a:r>
              <a:rPr lang="en-US" dirty="0"/>
              <a:t> (8 </a:t>
            </a:r>
            <a:r>
              <a:rPr lang="ru-RU" dirty="0"/>
              <a:t>этаж</a:t>
            </a:r>
            <a:r>
              <a:rPr lang="en-US" dirty="0"/>
              <a:t>)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/>
              <a:t>Ольга Александровна Львова</a:t>
            </a:r>
            <a:r>
              <a:rPr lang="ru-RU" dirty="0"/>
              <a:t>,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зам. по общим вопросам </a:t>
            </a:r>
            <a:r>
              <a:rPr lang="en-US" dirty="0">
                <a:hlinkClick r:id="rId3"/>
              </a:rPr>
              <a:t>Lvova@spa.msu.ru</a:t>
            </a:r>
            <a:r>
              <a:rPr lang="en-US" dirty="0"/>
              <a:t>, </a:t>
            </a:r>
            <a:r>
              <a:rPr lang="ru-RU" dirty="0"/>
              <a:t>Г-823 (8 этаж)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/>
              <a:t>Вячеслав Михайлович Давыдов</a:t>
            </a:r>
            <a:r>
              <a:rPr lang="ru-RU" dirty="0"/>
              <a:t>,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методист кафедры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4"/>
              </a:rPr>
              <a:t>davydovVM@spa.msu.ru</a:t>
            </a:r>
            <a:r>
              <a:rPr lang="en-US" dirty="0"/>
              <a:t>, A</a:t>
            </a:r>
            <a:r>
              <a:rPr lang="ru-RU" dirty="0"/>
              <a:t>-8</a:t>
            </a:r>
            <a:r>
              <a:rPr lang="en-US" dirty="0"/>
              <a:t>15</a:t>
            </a:r>
            <a:r>
              <a:rPr lang="ru-RU" dirty="0"/>
              <a:t> (8 этаж)</a:t>
            </a:r>
          </a:p>
          <a:p>
            <a:pPr marL="0" indent="0" algn="ctr">
              <a:buNone/>
            </a:pP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0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A3A18-2FB8-C845-8161-21A6ECC4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01" y="217860"/>
            <a:ext cx="11672047" cy="1538979"/>
          </a:xfrm>
        </p:spPr>
        <p:txBody>
          <a:bodyPr>
            <a:normAutofit fontScale="90000"/>
          </a:bodyPr>
          <a:lstStyle/>
          <a:p>
            <a:r>
              <a:rPr lang="ru-RU" dirty="0"/>
              <a:t>На 2 курсе студенты «Менеджмента» выбирают, по какому модулю будут учиться на 3-4 курсе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6EC53-19A1-E045-9F0D-9C88BD995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8517" y="1761897"/>
            <a:ext cx="4248614" cy="487824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ru-RU" sz="3000" dirty="0"/>
              <a:t>Большая часть курсов – по-прежнему </a:t>
            </a:r>
            <a:r>
              <a:rPr lang="ru-RU" sz="3000" b="1" dirty="0"/>
              <a:t>общие</a:t>
            </a:r>
            <a:r>
              <a:rPr lang="ru-RU" sz="3000" dirty="0"/>
              <a:t> для всех </a:t>
            </a:r>
            <a:r>
              <a:rPr lang="ru-RU" sz="1600" dirty="0"/>
              <a:t>(следующий слайд)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ru-RU" sz="3000" dirty="0"/>
              <a:t>Вариативная часть – </a:t>
            </a:r>
            <a:r>
              <a:rPr lang="ru-RU" sz="3000" b="1" dirty="0"/>
              <a:t>10</a:t>
            </a:r>
            <a:r>
              <a:rPr lang="ru-RU" sz="3000" dirty="0"/>
              <a:t> </a:t>
            </a:r>
            <a:r>
              <a:rPr lang="ru-RU" sz="3000" b="1" dirty="0"/>
              <a:t>спецкурсов</a:t>
            </a:r>
            <a:r>
              <a:rPr lang="ru-RU" sz="3000" dirty="0"/>
              <a:t> </a:t>
            </a:r>
            <a:r>
              <a:rPr lang="en-US" sz="3000" dirty="0"/>
              <a:t>– </a:t>
            </a:r>
            <a:r>
              <a:rPr lang="ru-RU" sz="3000" dirty="0"/>
              <a:t>разные в зависимости от модуля </a:t>
            </a:r>
            <a:r>
              <a:rPr lang="ru-RU" sz="1600" dirty="0"/>
              <a:t>(подгруппы по модулям посещают разные курсы)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ru-RU" sz="3000" dirty="0"/>
              <a:t>В среднем – </a:t>
            </a:r>
            <a:r>
              <a:rPr lang="en-US" sz="3000" dirty="0"/>
              <a:t>2-3</a:t>
            </a:r>
            <a:r>
              <a:rPr lang="ru-RU" sz="3000" dirty="0"/>
              <a:t> спецкурса в семестр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05230B8-B63D-2243-9A29-31761587E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880594"/>
              </p:ext>
            </p:extLst>
          </p:nvPr>
        </p:nvGraphicFramePr>
        <p:xfrm>
          <a:off x="0" y="1321832"/>
          <a:ext cx="770549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004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8F08A-04E7-E241-9EEA-02DC180F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3" y="0"/>
            <a:ext cx="11987559" cy="2147022"/>
          </a:xfrm>
        </p:spPr>
        <p:txBody>
          <a:bodyPr>
            <a:normAutofit/>
          </a:bodyPr>
          <a:lstStyle/>
          <a:p>
            <a:r>
              <a:rPr lang="ru-RU" dirty="0"/>
              <a:t>49 общих курсов (независимо от модуля) за все 4 года, направление «Менеджмент»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5AAA656-56AB-F64B-801C-764999754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567602"/>
              </p:ext>
            </p:extLst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0336646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8885870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556583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174436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256AE08-A568-0A43-AED9-3BBA4D83A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03338"/>
              </p:ext>
            </p:extLst>
          </p:nvPr>
        </p:nvGraphicFramePr>
        <p:xfrm>
          <a:off x="111513" y="1984811"/>
          <a:ext cx="11987559" cy="475400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33362">
                  <a:extLst>
                    <a:ext uri="{9D8B030D-6E8A-4147-A177-3AD203B41FA5}">
                      <a16:colId xmlns:a16="http://schemas.microsoft.com/office/drawing/2014/main" val="3928196325"/>
                    </a:ext>
                  </a:extLst>
                </a:gridCol>
                <a:gridCol w="3818965">
                  <a:extLst>
                    <a:ext uri="{9D8B030D-6E8A-4147-A177-3AD203B41FA5}">
                      <a16:colId xmlns:a16="http://schemas.microsoft.com/office/drawing/2014/main" val="2369867779"/>
                    </a:ext>
                  </a:extLst>
                </a:gridCol>
                <a:gridCol w="4235232">
                  <a:extLst>
                    <a:ext uri="{9D8B030D-6E8A-4147-A177-3AD203B41FA5}">
                      <a16:colId xmlns:a16="http://schemas.microsoft.com/office/drawing/2014/main" val="3545937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Основы государственного и муниципального управления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Этика общения, Деловые коммуникации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Экономика, Экономическая теория, История экономических учений, Институциональная экономика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555579"/>
                  </a:ext>
                </a:extLst>
              </a:tr>
              <a:tr h="395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Правоведение, Международное право, Гражданское право, Административное право, Конституционное право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Методы принятия управленческих решений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Финансовые рынки и институты, Банковское дело, Государственные и муниципальные финансы, Экономика общественного сектора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217094"/>
                  </a:ext>
                </a:extLst>
              </a:tr>
              <a:tr h="395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Мировая политика, Национальные отношения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Теория менеджмента, Стратегический менеджмент, Инновационный менеджмент</a:t>
                      </a:r>
                      <a:endParaRPr lang="ru-RU" sz="1400" b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Учет и анализ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Налоги и налогообложение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522504"/>
                  </a:ext>
                </a:extLst>
              </a:tr>
              <a:tr h="395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Психология, Социология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Маркетинг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Среда бизнеса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372369"/>
                  </a:ext>
                </a:extLst>
              </a:tr>
              <a:tr h="395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Конфликтология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, Социология и психология управления </a:t>
                      </a:r>
                      <a:endParaRPr lang="ru-RU" sz="1400" b="0" kern="1200" dirty="0">
                        <a:solidFill>
                          <a:srgbClr val="0070C0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Управление некоммерческими организациями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Финансовый менеджмент,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Инвестирование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407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Математика, Основы математического моделирования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Информационные технологии в менеджменте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Финансовое планирование и бюджетирование, Бизнес-планирование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38797"/>
                  </a:ext>
                </a:extLst>
              </a:tr>
              <a:tr h="395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Политология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Персональный менеджмент, Управление человеческими ресурсами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Страхование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Управление рисками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58627"/>
                  </a:ext>
                </a:extLst>
              </a:tr>
              <a:tr h="395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История России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Корпоративная социальная ответственность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Антикризисное управление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734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Статистика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Безопасность жизнедеятельности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Управление проектами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8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558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3BC49-D689-E244-8EE1-DFB9DCD3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73" y="18670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10 </a:t>
            </a:r>
            <a:r>
              <a:rPr lang="ru-RU" dirty="0"/>
              <a:t>спецкурсов профиля, которые идут в диплом: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0270F70-3860-494E-B640-38CA4D4048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691526"/>
              </p:ext>
            </p:extLst>
          </p:nvPr>
        </p:nvGraphicFramePr>
        <p:xfrm>
          <a:off x="736898" y="1727421"/>
          <a:ext cx="10924393" cy="4551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1747">
                  <a:extLst>
                    <a:ext uri="{9D8B030D-6E8A-4147-A177-3AD203B41FA5}">
                      <a16:colId xmlns:a16="http://schemas.microsoft.com/office/drawing/2014/main" val="2597619872"/>
                    </a:ext>
                  </a:extLst>
                </a:gridCol>
                <a:gridCol w="6702014">
                  <a:extLst>
                    <a:ext uri="{9D8B030D-6E8A-4147-A177-3AD203B41FA5}">
                      <a16:colId xmlns:a16="http://schemas.microsoft.com/office/drawing/2014/main" val="2712358222"/>
                    </a:ext>
                  </a:extLst>
                </a:gridCol>
                <a:gridCol w="3700632">
                  <a:extLst>
                    <a:ext uri="{9D8B030D-6E8A-4147-A177-3AD203B41FA5}">
                      <a16:colId xmlns:a16="http://schemas.microsoft.com/office/drawing/2014/main" val="4270235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Helvetica" pitchFamily="2" charset="0"/>
                        </a:rPr>
                        <a:t>Профиль «Финансы корпораций», ФК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Helvetica" pitchFamily="2" charset="0"/>
                        </a:rPr>
                        <a:t>Преподаватель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761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Финансовые технологии в управлении компаниями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Пеганова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 О.М.,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Жаворонкова Е.Н.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214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Финансовое оздоровление компаний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Львова О.А.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670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Технологии финансового планирования в бизнесе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Львова О.А.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63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4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Управленческий контроль в компаниях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Жаворонкова Е.Н.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960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Финансовый менеджмент в некоммерческих организациях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Жаворонкова Е.Н.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80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Финансовое право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Попова С.С.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(кафедра правовых основ управления)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94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Инвестиционная политика и финансовый анализ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Бобылева А.З.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137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Теория и практика реструктуризации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Прохина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 Е.Ю.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Оценка бизнеса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Покрытан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 Л.А.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244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Основы финансовой математики и эконометрики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Шикина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 Г.Е.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(кафедра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матем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. методов)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593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79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D778B5A7-BACE-BE47-86EF-F8FD6E13C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33" y="0"/>
            <a:ext cx="11433717" cy="1775011"/>
          </a:xfrm>
        </p:spPr>
        <p:txBody>
          <a:bodyPr>
            <a:normAutofit/>
          </a:bodyPr>
          <a:lstStyle/>
          <a:p>
            <a:r>
              <a:rPr lang="ru-RU" altLang="ru-RU" sz="5000" dirty="0"/>
              <a:t>Почему важно научиться управлять финансами? </a:t>
            </a:r>
            <a:endParaRPr lang="ru-RU" altLang="ru-RU" sz="5000" dirty="0">
              <a:solidFill>
                <a:srgbClr val="00B050"/>
              </a:solidFill>
            </a:endParaRPr>
          </a:p>
        </p:txBody>
      </p:sp>
      <p:sp>
        <p:nvSpPr>
          <p:cNvPr id="3075" name="Содержимое 2">
            <a:extLst>
              <a:ext uri="{FF2B5EF4-FFF2-40B4-BE49-F238E27FC236}">
                <a16:creationId xmlns:a16="http://schemas.microsoft.com/office/drawing/2014/main" id="{CCEC724A-CE74-4C4C-9656-C014CB5ED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33" y="1775012"/>
            <a:ext cx="11433717" cy="4795024"/>
          </a:xfrm>
        </p:spPr>
        <p:txBody>
          <a:bodyPr>
            <a:noAutofit/>
          </a:bodyPr>
          <a:lstStyle/>
          <a:p>
            <a:r>
              <a:rPr lang="ru-RU" sz="2200" dirty="0"/>
              <a:t>На ФГУ МГУ обучают финансовому менеджменту в широком смысле слова: </a:t>
            </a:r>
            <a:r>
              <a:rPr lang="ru-RU" sz="2200" b="1" dirty="0"/>
              <a:t>не только управлению финансовыми потоками, а управлению  объектом (компанией, регионом, страной) при помощи финансов, посредством финансов</a:t>
            </a:r>
          </a:p>
          <a:p>
            <a:r>
              <a:rPr lang="ru-RU" sz="2200" dirty="0"/>
              <a:t>Финансы выполняют не обслуживающие функции, а наравне с политическими, социальными и бизнес-процессами создают ценность, улучшают качество жизни</a:t>
            </a:r>
          </a:p>
          <a:p>
            <a:r>
              <a:rPr lang="ru-RU" altLang="ru-RU" sz="2200" b="1" dirty="0"/>
              <a:t>Роль финансовых индикаторов компаний: </a:t>
            </a:r>
            <a:r>
              <a:rPr lang="ru-RU" altLang="ru-RU" sz="2200" dirty="0"/>
              <a:t>показывают </a:t>
            </a:r>
            <a:r>
              <a:rPr lang="ru-RU" sz="2200" dirty="0"/>
              <a:t>результаты деятельности подразделений + сигнализируют об изменениях и ориентируют на разработку системы превентивных антикризисных мер + позволяют мотивировать сотрудников на решение приоритетных задач</a:t>
            </a:r>
          </a:p>
          <a:p>
            <a:r>
              <a:rPr lang="ru-RU" sz="2200" b="1" dirty="0"/>
              <a:t>Роль финансовых индикаторов на макро и </a:t>
            </a:r>
            <a:r>
              <a:rPr lang="ru-RU" sz="2200" b="1" dirty="0" err="1"/>
              <a:t>мезоуровне</a:t>
            </a:r>
            <a:r>
              <a:rPr lang="ru-RU" sz="2200" b="1" dirty="0"/>
              <a:t>:</a:t>
            </a:r>
            <a:r>
              <a:rPr lang="ru-RU" sz="2200" dirty="0"/>
              <a:t> сигнализируют об изменениях и ориентируют на разработку системы как реактивных, так и стратегических антикризисных мер, дают понимание  возможностей социально-экономического развития </a:t>
            </a:r>
          </a:p>
        </p:txBody>
      </p:sp>
    </p:spTree>
    <p:extLst>
      <p:ext uri="{BB962C8B-B14F-4D97-AF65-F5344CB8AC3E}">
        <p14:creationId xmlns:p14="http://schemas.microsoft.com/office/powerpoint/2010/main" val="266135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5822D-1FC6-DE4E-B403-860C23E1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Необходимость особого внимания к финансам корпораций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E5203-E4B1-CF47-8CEC-F98A36A13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07936" cy="50323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dirty="0"/>
              <a:t>современные вызовы → новая роль финансов в управлении: финансы обычно являются основным организующим, мотивирующим, стимулирующим фактором развития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dirty="0"/>
              <a:t>овладение финансовыми знаниями необходимо всем, кто хочет занять высокие позиции в бизнесе: существует тесная связь между </a:t>
            </a:r>
            <a:r>
              <a:rPr lang="ru-RU" dirty="0" err="1"/>
              <a:t>стратегиеи</a:t>
            </a:r>
            <a:r>
              <a:rPr lang="ru-RU" dirty="0"/>
              <a:t>̆ компании и финансами – во многих крупных компаниях введены должности Директора по стратегии и финансам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dirty="0"/>
              <a:t>нехватка специалистов-финансистов с фундаментальным университетским образованием, способных принимать креативные, нестандартные решения в условиях </a:t>
            </a:r>
            <a:r>
              <a:rPr lang="ru-RU" dirty="0" err="1"/>
              <a:t>неустойчивости</a:t>
            </a:r>
            <a:r>
              <a:rPr lang="ru-RU" dirty="0"/>
              <a:t>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87772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1DDCB-1C12-C544-AB1D-94A6BE4A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45" y="246791"/>
            <a:ext cx="11123405" cy="1635797"/>
          </a:xfrm>
        </p:spPr>
        <p:txBody>
          <a:bodyPr>
            <a:noAutofit/>
          </a:bodyPr>
          <a:lstStyle/>
          <a:p>
            <a:r>
              <a:rPr lang="ru-RU" sz="3800" dirty="0"/>
              <a:t>В ходе обучения в рамках профессионального цикла </a:t>
            </a:r>
            <a:br>
              <a:rPr lang="ru-RU" sz="3800" dirty="0"/>
            </a:br>
            <a:r>
              <a:rPr lang="ru-RU" sz="3800" dirty="0"/>
              <a:t>«Финансы корпораций» студенты: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6B6FBA-5948-1E44-BF8C-00FD3458A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005" y="2000922"/>
            <a:ext cx="11037345" cy="485707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/>
              <a:t>узнают о взаимосвязи стратегического и финансового менеджмента, причинах эволюции функций финансовой службы компаний</a:t>
            </a:r>
          </a:p>
          <a:p>
            <a:pPr>
              <a:lnSpc>
                <a:spcPct val="120000"/>
              </a:lnSpc>
            </a:pPr>
            <a:r>
              <a:rPr lang="ru-RU" dirty="0"/>
              <a:t>рассмотрят элементы системы управления финансами в бизнес-сфере: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ü"/>
            </a:pPr>
            <a:r>
              <a:rPr lang="ru-RU" dirty="0">
                <a:latin typeface="Helvetica" pitchFamily="2" charset="0"/>
              </a:rPr>
              <a:t>модели анализа взаимосвязи показателей внешней среды, операционной деятельности и финансовых результатов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ü"/>
            </a:pPr>
            <a:r>
              <a:rPr lang="ru-RU" dirty="0">
                <a:latin typeface="Helvetica" pitchFamily="2" charset="0"/>
              </a:rPr>
              <a:t>методы управленческого аудита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ü"/>
            </a:pPr>
            <a:r>
              <a:rPr lang="ru-RU" dirty="0">
                <a:latin typeface="Helvetica" pitchFamily="2" charset="0"/>
              </a:rPr>
              <a:t>алгоритм формирования портфеля инвестиционных проектов и планирования роста компании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ü"/>
            </a:pPr>
            <a:r>
              <a:rPr lang="ru-RU" dirty="0">
                <a:latin typeface="Helvetica" pitchFamily="2" charset="0"/>
              </a:rPr>
              <a:t>подходы к разработке системы мотивации сотрудников посредством установления взаимосвязи между целями компании и отдельных менеджеров</a:t>
            </a:r>
          </a:p>
          <a:p>
            <a:pPr lvl="0">
              <a:lnSpc>
                <a:spcPct val="120000"/>
              </a:lnSpc>
            </a:pPr>
            <a:r>
              <a:rPr lang="ru-RU" dirty="0"/>
              <a:t>приобретут навыки управления финансами в коммерческих и некоммерческих организациях, управления при разных формах государственно-частного партнерства</a:t>
            </a:r>
          </a:p>
          <a:p>
            <a:pPr lvl="0">
              <a:lnSpc>
                <a:spcPct val="120000"/>
              </a:lnSpc>
            </a:pPr>
            <a:r>
              <a:rPr lang="ru-RU" dirty="0"/>
              <a:t>получат возможность содействовать интеграции российского бизнеса в глобальную экономику на основе знаний и умений, соответствующих лучшим мировым образцам</a:t>
            </a:r>
          </a:p>
        </p:txBody>
      </p:sp>
    </p:spTree>
    <p:extLst>
      <p:ext uri="{BB962C8B-B14F-4D97-AF65-F5344CB8AC3E}">
        <p14:creationId xmlns:p14="http://schemas.microsoft.com/office/powerpoint/2010/main" val="164489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7A51F-AC67-444A-8F5D-2364E0A1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10" y="6755"/>
            <a:ext cx="8229600" cy="1219879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Помимо лекций, Вас ждут: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54705B-9606-F24D-858F-34CB0A7E7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10" y="1226635"/>
            <a:ext cx="11150411" cy="5441793"/>
          </a:xfrm>
        </p:spPr>
        <p:txBody>
          <a:bodyPr>
            <a:normAutofit lnSpcReduction="10000"/>
          </a:bodyPr>
          <a:lstStyle/>
          <a:p>
            <a:pPr lvl="1"/>
            <a:r>
              <a:rPr lang="ru-RU" sz="2200" dirty="0">
                <a:latin typeface="Helvetica" pitchFamily="2" charset="0"/>
              </a:rPr>
              <a:t>обсуждение дискуссионных вопросов</a:t>
            </a:r>
          </a:p>
          <a:p>
            <a:pPr lvl="1"/>
            <a:r>
              <a:rPr lang="ru-RU" sz="2200" dirty="0">
                <a:latin typeface="Helvetica" pitchFamily="2" charset="0"/>
              </a:rPr>
              <a:t>решение тестов и задач</a:t>
            </a:r>
          </a:p>
          <a:p>
            <a:pPr lvl="1"/>
            <a:r>
              <a:rPr lang="ru-RU" sz="2200" dirty="0" err="1">
                <a:latin typeface="Helvetica" pitchFamily="2" charset="0"/>
              </a:rPr>
              <a:t>сторителлинг</a:t>
            </a:r>
            <a:endParaRPr lang="ru-RU" sz="2200" dirty="0">
              <a:latin typeface="Helvetica" pitchFamily="2" charset="0"/>
            </a:endParaRPr>
          </a:p>
          <a:p>
            <a:pPr lvl="1"/>
            <a:r>
              <a:rPr lang="ru-RU" sz="2200" dirty="0">
                <a:latin typeface="Helvetica" pitchFamily="2" charset="0"/>
              </a:rPr>
              <a:t>совместное решение проблем, близких для большинства </a:t>
            </a:r>
          </a:p>
          <a:p>
            <a:pPr marL="457200" lvl="1" indent="0">
              <a:buNone/>
            </a:pPr>
            <a:r>
              <a:rPr lang="ru-RU" sz="2200" dirty="0">
                <a:latin typeface="Helvetica" pitchFamily="2" charset="0"/>
              </a:rPr>
              <a:t>   компаний – </a:t>
            </a:r>
            <a:r>
              <a:rPr lang="ru-RU" sz="2200" b="1" dirty="0">
                <a:latin typeface="Helvetica" pitchFamily="2" charset="0"/>
              </a:rPr>
              <a:t>кейсы, основанные на реальной практике</a:t>
            </a:r>
          </a:p>
          <a:p>
            <a:pPr marL="12700" lvl="1" indent="0">
              <a:buNone/>
            </a:pPr>
            <a:endParaRPr lang="ru-RU" sz="2200" dirty="0">
              <a:latin typeface="Helvetica" pitchFamily="2" charset="0"/>
            </a:endParaRPr>
          </a:p>
          <a:p>
            <a:pPr marL="12700" lvl="1" indent="0">
              <a:buNone/>
            </a:pPr>
            <a:r>
              <a:rPr lang="ru-RU" sz="2200" dirty="0">
                <a:latin typeface="Helvetica" pitchFamily="2" charset="0"/>
              </a:rPr>
              <a:t>                   активизируются навыки текущего </a:t>
            </a:r>
            <a:endParaRPr lang="en-US" sz="2200" dirty="0">
              <a:latin typeface="Helvetica" pitchFamily="2" charset="0"/>
            </a:endParaRPr>
          </a:p>
          <a:p>
            <a:pPr marL="12700" lvl="1" indent="0">
              <a:buNone/>
            </a:pPr>
            <a:r>
              <a:rPr lang="ru-RU" sz="2200" dirty="0">
                <a:latin typeface="Helvetica" pitchFamily="2" charset="0"/>
              </a:rPr>
              <a:t>и долгосрочного планирования, дается </a:t>
            </a:r>
          </a:p>
          <a:p>
            <a:pPr marL="12700" lvl="1" indent="0">
              <a:buNone/>
            </a:pPr>
            <a:r>
              <a:rPr lang="ru-RU" sz="2200" dirty="0">
                <a:latin typeface="Helvetica" pitchFamily="2" charset="0"/>
              </a:rPr>
              <a:t>возможность попробовать применить </a:t>
            </a:r>
          </a:p>
          <a:p>
            <a:pPr marL="12700" lvl="1" indent="0">
              <a:buNone/>
            </a:pPr>
            <a:r>
              <a:rPr lang="ru-RU" sz="2200" dirty="0">
                <a:latin typeface="Helvetica" pitchFamily="2" charset="0"/>
              </a:rPr>
              <a:t>современный инструментарий </a:t>
            </a:r>
            <a:endParaRPr lang="en-US" sz="2200" dirty="0">
              <a:latin typeface="Helvetica" pitchFamily="2" charset="0"/>
            </a:endParaRPr>
          </a:p>
          <a:p>
            <a:pPr marL="12700" lvl="1" indent="0">
              <a:buNone/>
            </a:pPr>
            <a:r>
              <a:rPr lang="ru-RU" sz="2200" dirty="0">
                <a:latin typeface="Helvetica" pitchFamily="2" charset="0"/>
              </a:rPr>
              <a:t>финансового анализа, разработать технологию </a:t>
            </a:r>
            <a:endParaRPr lang="en-US" sz="2200" dirty="0">
              <a:latin typeface="Helvetica" pitchFamily="2" charset="0"/>
            </a:endParaRPr>
          </a:p>
          <a:p>
            <a:pPr marL="12700" lvl="1" indent="0">
              <a:buNone/>
            </a:pPr>
            <a:r>
              <a:rPr lang="ru-RU" sz="2200" dirty="0">
                <a:latin typeface="Helvetica" pitchFamily="2" charset="0"/>
              </a:rPr>
              <a:t>финансового управления компанией</a:t>
            </a:r>
          </a:p>
          <a:p>
            <a:pPr marL="12700" lvl="1" indent="0">
              <a:buNone/>
            </a:pPr>
            <a:endParaRPr lang="ru-RU" sz="2200" dirty="0">
              <a:latin typeface="Helvetica" pitchFamily="2" charset="0"/>
            </a:endParaRPr>
          </a:p>
          <a:p>
            <a:pPr marL="12700" lvl="1" indent="0">
              <a:buNone/>
            </a:pPr>
            <a:r>
              <a:rPr lang="ru-RU" dirty="0">
                <a:latin typeface="Helvetica" pitchFamily="2" charset="0"/>
              </a:rPr>
              <a:t>Методические наработки к проф. циклу </a:t>
            </a:r>
          </a:p>
          <a:p>
            <a:pPr marL="12700" lvl="1" indent="0">
              <a:buNone/>
            </a:pPr>
            <a:r>
              <a:rPr lang="ru-RU" dirty="0">
                <a:latin typeface="Helvetica" pitchFamily="2" charset="0"/>
              </a:rPr>
              <a:t>содержат курсы на английском языке. </a:t>
            </a:r>
            <a:endParaRPr lang="ru-RU" sz="2200" dirty="0">
              <a:latin typeface="Helvetica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98037-6334-D24A-A067-C6CF54972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505" y="3311912"/>
            <a:ext cx="4800258" cy="3256155"/>
          </a:xfrm>
          <a:prstGeom prst="rect">
            <a:avLst/>
          </a:prstGeom>
        </p:spPr>
      </p:pic>
      <p:sp>
        <p:nvSpPr>
          <p:cNvPr id="4" name="Стрелка вправо 3">
            <a:extLst>
              <a:ext uri="{FF2B5EF4-FFF2-40B4-BE49-F238E27FC236}">
                <a16:creationId xmlns:a16="http://schemas.microsoft.com/office/drawing/2014/main" id="{7294E5A6-5FA7-8546-85FF-BAAD45E13F41}"/>
              </a:ext>
            </a:extLst>
          </p:cNvPr>
          <p:cNvSpPr/>
          <p:nvPr/>
        </p:nvSpPr>
        <p:spPr>
          <a:xfrm>
            <a:off x="561279" y="3211551"/>
            <a:ext cx="1293541" cy="278781"/>
          </a:xfrm>
          <a:prstGeom prst="rightArrow">
            <a:avLst/>
          </a:prstGeom>
          <a:solidFill>
            <a:srgbClr val="0B2655"/>
          </a:solidFill>
          <a:ln>
            <a:solidFill>
              <a:srgbClr val="1534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4A2246-B480-9C44-ACCD-E05D347738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35097" y="238885"/>
            <a:ext cx="3080946" cy="28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7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40DCE-B2D3-DF41-A369-216A2594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Специфика профессионального цикла «Финансы корпораций»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7EF99-D4D8-B948-9E5A-F7DE83922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94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dirty="0"/>
              <a:t>Ориентация подготовки студентов на работу в условиях взаимодействия бизнеса и государства→ необходимость создания инструментов, обеспечивающих привлечение частных компаний для решения общегосударственных задач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dirty="0"/>
              <a:t>Преподаватели дисциплин профессионального цикла имеют опыт консалтинговой работы, опыт обучения по программам МВА и проведения корпоративных тренингов, а также опыт преподавания на английском языке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dirty="0"/>
              <a:t>Программа цикла соединяет современную теорию и практику, учит решать финансовые управленческие задачи, опираясь на мировой и отечественный опыт, используя знания, интуицию и здравый смысл</a:t>
            </a:r>
          </a:p>
        </p:txBody>
      </p:sp>
    </p:spTree>
    <p:extLst>
      <p:ext uri="{BB962C8B-B14F-4D97-AF65-F5344CB8AC3E}">
        <p14:creationId xmlns:p14="http://schemas.microsoft.com/office/powerpoint/2010/main" val="2062002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2081</TotalTime>
  <Words>1476</Words>
  <Application>Microsoft Macintosh PowerPoint</Application>
  <PresentationFormat>Широкоэкранный</PresentationFormat>
  <Paragraphs>176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PT Sans</vt:lpstr>
      <vt:lpstr>Wingdings</vt:lpstr>
      <vt:lpstr>Тема Office</vt:lpstr>
      <vt:lpstr>Модуль  «Финансы корпораций» для студентов направления «Менеджмент» ФГУ МГУ, реализуется на 3-4 курсе</vt:lpstr>
      <vt:lpstr>На 2 курсе студенты «Менеджмента» выбирают, по какому модулю будут учиться на 3-4 курсе</vt:lpstr>
      <vt:lpstr>49 общих курсов (независимо от модуля) за все 4 года, направление «Менеджмент»</vt:lpstr>
      <vt:lpstr>10 спецкурсов профиля, которые идут в диплом: </vt:lpstr>
      <vt:lpstr>Почему важно научиться управлять финансами? </vt:lpstr>
      <vt:lpstr>Необходимость особого внимания к финансам корпораций</vt:lpstr>
      <vt:lpstr>В ходе обучения в рамках профессионального цикла  «Финансы корпораций» студенты:</vt:lpstr>
      <vt:lpstr>Помимо лекций, Вас ждут:</vt:lpstr>
      <vt:lpstr>Специфика профессионального цикла «Финансы корпораций»</vt:lpstr>
      <vt:lpstr>Преподаватели-практики</vt:lpstr>
      <vt:lpstr>Авторские учебники-бестселлеры</vt:lpstr>
      <vt:lpstr>Неформальное общение со студентами и выпускниками</vt:lpstr>
      <vt:lpstr>Где работают выпускники  кафедры финансового  менеджмента</vt:lpstr>
      <vt:lpstr>Выпускники кафедры (1)</vt:lpstr>
      <vt:lpstr>Выпускники кафедры (2)</vt:lpstr>
      <vt:lpstr>Презентация PowerPoint</vt:lpstr>
      <vt:lpstr>Приходите к нам, у нас интересно!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Модуль  «Финансы корпораций» для студентов направления «Менеджмент» ФГУ МГУ, реализуется на 3-4 курсе</dc:title>
  <dc:creator>Olga Lvova</dc:creator>
  <cp:lastModifiedBy>Microsoft Office User</cp:lastModifiedBy>
  <cp:revision>46</cp:revision>
  <dcterms:created xsi:type="dcterms:W3CDTF">2020-04-17T10:53:05Z</dcterms:created>
  <dcterms:modified xsi:type="dcterms:W3CDTF">2021-02-02T07:52:40Z</dcterms:modified>
</cp:coreProperties>
</file>