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36"/>
    <a:srgbClr val="134074"/>
    <a:srgbClr val="2A5382"/>
    <a:srgbClr val="8BA0BA"/>
    <a:srgbClr val="E7ED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/>
    <p:restoredTop sz="96405"/>
  </p:normalViewPr>
  <p:slideViewPr>
    <p:cSldViewPr snapToGrid="0">
      <p:cViewPr>
        <p:scale>
          <a:sx n="100" d="100"/>
          <a:sy n="100" d="100"/>
        </p:scale>
        <p:origin x="-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3518D-5862-0F4A-A547-2F0A4CF8B9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2174-A8E6-D64E-95BA-7FD048DBF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7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2174-A8E6-D64E-95BA-7FD048DBF1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15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2174-A8E6-D64E-95BA-7FD048DBF1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09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7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8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96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35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2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4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5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4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3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5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560C-BE41-FB47-858B-464ADC8E4B2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940B-8890-5049-A841-8D6BF664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1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Godilo@spa.ms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074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8FDF1E9D-DCB8-D344-BC4B-058511CF9C2C}"/>
              </a:ext>
            </a:extLst>
          </p:cNvPr>
          <p:cNvSpPr/>
          <p:nvPr/>
        </p:nvSpPr>
        <p:spPr>
          <a:xfrm>
            <a:off x="7236311" y="4311374"/>
            <a:ext cx="3854624" cy="218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/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государственного управления</a:t>
            </a:r>
            <a:b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МГУ имени М.В</a:t>
            </a:r>
            <a:r>
              <a:rPr lang="ru-RU" dirty="0" smtClean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Ломоносова</a:t>
            </a:r>
            <a:endParaRPr lang="ru-RU" dirty="0">
              <a:solidFill>
                <a:schemeClr val="bg1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/>
            <a:endParaRPr lang="ru-RU" dirty="0">
              <a:solidFill>
                <a:schemeClr val="bg1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/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Ярмарка кафедр</a:t>
            </a:r>
            <a:b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</a:t>
            </a:r>
            <a:r>
              <a:rPr lang="ru-RU" dirty="0" smtClean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marL="12700"/>
            <a:endParaRPr lang="ru-RU" dirty="0">
              <a:solidFill>
                <a:schemeClr val="bg1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8D900B-D1EC-8925-E7CA-5F6BD275C1B2}"/>
              </a:ext>
            </a:extLst>
          </p:cNvPr>
          <p:cNvSpPr txBox="1"/>
          <p:nvPr/>
        </p:nvSpPr>
        <p:spPr>
          <a:xfrm>
            <a:off x="1082419" y="1081028"/>
            <a:ext cx="7094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effectLst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экономики инновационного развития</a:t>
            </a:r>
            <a:endParaRPr lang="ru-RU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5ADCC838-2B07-94A6-F7C6-F0D7AE52EA51}"/>
              </a:ext>
            </a:extLst>
          </p:cNvPr>
          <p:cNvCxnSpPr/>
          <p:nvPr/>
        </p:nvCxnSpPr>
        <p:spPr>
          <a:xfrm>
            <a:off x="7236311" y="4311374"/>
            <a:ext cx="49556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Рисунок 1033">
            <a:extLst>
              <a:ext uri="{FF2B5EF4-FFF2-40B4-BE49-F238E27FC236}">
                <a16:creationId xmlns="" xmlns:a16="http://schemas.microsoft.com/office/drawing/2014/main" id="{E242206A-64C2-80F2-A9A2-A0191B92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1695" r="1638"/>
          <a:stretch/>
        </p:blipFill>
        <p:spPr>
          <a:xfrm>
            <a:off x="-49574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pic>
        <p:nvPicPr>
          <p:cNvPr id="1036" name="Рисунок 1035">
            <a:extLst>
              <a:ext uri="{FF2B5EF4-FFF2-40B4-BE49-F238E27FC236}">
                <a16:creationId xmlns="" xmlns:a16="http://schemas.microsoft.com/office/drawing/2014/main" id="{2C557E3D-9ED2-7EF3-CEE8-69FCC3AE7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9375" r="13925"/>
          <a:stretch/>
        </p:blipFill>
        <p:spPr>
          <a:xfrm>
            <a:off x="1850674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pic>
        <p:nvPicPr>
          <p:cNvPr id="1038" name="Рисунок 1037">
            <a:extLst>
              <a:ext uri="{FF2B5EF4-FFF2-40B4-BE49-F238E27FC236}">
                <a16:creationId xmlns="" xmlns:a16="http://schemas.microsoft.com/office/drawing/2014/main" id="{6F56C8B6-E0B5-4C5A-422F-CF4C3804E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29149" r="14501"/>
          <a:stretch/>
        </p:blipFill>
        <p:spPr>
          <a:xfrm>
            <a:off x="3750922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cxnSp>
        <p:nvCxnSpPr>
          <p:cNvPr id="1039" name="Прямая соединительная линия 1038">
            <a:extLst>
              <a:ext uri="{FF2B5EF4-FFF2-40B4-BE49-F238E27FC236}">
                <a16:creationId xmlns="" xmlns:a16="http://schemas.microsoft.com/office/drawing/2014/main" id="{97C896D7-5E4C-AA6E-804A-6C3680C888F3}"/>
              </a:ext>
            </a:extLst>
          </p:cNvPr>
          <p:cNvCxnSpPr>
            <a:cxnSpLocks/>
          </p:cNvCxnSpPr>
          <p:nvPr/>
        </p:nvCxnSpPr>
        <p:spPr>
          <a:xfrm>
            <a:off x="877438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>
            <a:extLst>
              <a:ext uri="{FF2B5EF4-FFF2-40B4-BE49-F238E27FC236}">
                <a16:creationId xmlns="" xmlns:a16="http://schemas.microsoft.com/office/drawing/2014/main" id="{CF055A61-9B1B-72AE-89B5-13CB898E4942}"/>
              </a:ext>
            </a:extLst>
          </p:cNvPr>
          <p:cNvCxnSpPr>
            <a:cxnSpLocks/>
          </p:cNvCxnSpPr>
          <p:nvPr/>
        </p:nvCxnSpPr>
        <p:spPr>
          <a:xfrm>
            <a:off x="2773336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>
            <a:extLst>
              <a:ext uri="{FF2B5EF4-FFF2-40B4-BE49-F238E27FC236}">
                <a16:creationId xmlns="" xmlns:a16="http://schemas.microsoft.com/office/drawing/2014/main" id="{9D716A6A-547B-A84C-9877-D3A1927451EA}"/>
              </a:ext>
            </a:extLst>
          </p:cNvPr>
          <p:cNvCxnSpPr>
            <a:cxnSpLocks/>
          </p:cNvCxnSpPr>
          <p:nvPr/>
        </p:nvCxnSpPr>
        <p:spPr>
          <a:xfrm>
            <a:off x="4680070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88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="" xmlns:a16="http://schemas.microsoft.com/office/drawing/2014/main" id="{848B6B74-EB5E-E144-80F6-1780CFEB2947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3">
            <a:extLst>
              <a:ext uri="{FF2B5EF4-FFF2-40B4-BE49-F238E27FC236}">
                <a16:creationId xmlns="" xmlns:a16="http://schemas.microsoft.com/office/drawing/2014/main" id="{ED19919D-C293-B245-DE31-996100B720E1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>
            <a:extLst>
              <a:ext uri="{FF2B5EF4-FFF2-40B4-BE49-F238E27FC236}">
                <a16:creationId xmlns="" xmlns:a16="http://schemas.microsoft.com/office/drawing/2014/main" id="{A455115D-7A3F-54EB-CFF6-A7F157B2A910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34074"/>
                </a:solidFill>
                <a:effectLst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Профессорско-преподавательский состав кафедры</a:t>
            </a:r>
            <a:endParaRPr lang="ru-RU" sz="3600" dirty="0">
              <a:solidFill>
                <a:srgbClr val="13407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page2image1056377552">
            <a:extLst>
              <a:ext uri="{FF2B5EF4-FFF2-40B4-BE49-F238E27FC236}">
                <a16:creationId xmlns="" xmlns:a16="http://schemas.microsoft.com/office/drawing/2014/main" id="{4CFCC8EE-3DC7-7539-0275-475FE959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1" y="1330230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1056125664">
            <a:extLst>
              <a:ext uri="{FF2B5EF4-FFF2-40B4-BE49-F238E27FC236}">
                <a16:creationId xmlns="" xmlns:a16="http://schemas.microsoft.com/office/drawing/2014/main" id="{70F377C6-BA07-7562-C094-9FE1FAAA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1" y="2595546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2image1032501616">
            <a:extLst>
              <a:ext uri="{FF2B5EF4-FFF2-40B4-BE49-F238E27FC236}">
                <a16:creationId xmlns="" xmlns:a16="http://schemas.microsoft.com/office/drawing/2014/main" id="{C3CCDAD8-0D25-4150-8877-930BC380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1" y="3860862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2image1032502352">
            <a:extLst>
              <a:ext uri="{FF2B5EF4-FFF2-40B4-BE49-F238E27FC236}">
                <a16:creationId xmlns="" xmlns:a16="http://schemas.microsoft.com/office/drawing/2014/main" id="{5794E8FB-DFA2-CFCE-468C-5FD73824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3" y="2595546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B9E3C9B-B495-2DE8-2193-BF8F376C4CD0}"/>
              </a:ext>
            </a:extLst>
          </p:cNvPr>
          <p:cNvSpPr/>
          <p:nvPr/>
        </p:nvSpPr>
        <p:spPr>
          <a:xfrm>
            <a:off x="1764030" y="1232536"/>
            <a:ext cx="3792394" cy="109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КУДИНА МАРИАННА ВАЛЕРЬЕВНА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</a:t>
            </a:r>
            <a:r>
              <a:rPr lang="ru-RU" sz="1600" dirty="0" smtClean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</a:t>
            </a:r>
          </a:p>
          <a:p>
            <a:pPr marL="12700">
              <a:lnSpc>
                <a:spcPct val="90000"/>
              </a:lnSpc>
            </a:pPr>
            <a:r>
              <a:rPr lang="ru-RU" sz="1600" dirty="0" smtClean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кафедры</a:t>
            </a:r>
            <a:endParaRPr lang="ru-RU" sz="16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декана по научной работе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EE15C44-F070-CCB7-025F-03EDB652D8A0}"/>
              </a:ext>
            </a:extLst>
          </p:cNvPr>
          <p:cNvSpPr/>
          <p:nvPr/>
        </p:nvSpPr>
        <p:spPr>
          <a:xfrm>
            <a:off x="1732571" y="2595546"/>
            <a:ext cx="3869576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САЖИНА МУЗА АРКАДЬЕВНА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профессор Московского университета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профессор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кафедры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AAC90D-3AD5-E815-E89A-41FC6646A1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61" b="8465"/>
          <a:stretch/>
        </p:blipFill>
        <p:spPr>
          <a:xfrm>
            <a:off x="5634253" y="1333582"/>
            <a:ext cx="1127621" cy="1127622"/>
          </a:xfrm>
          <a:prstGeom prst="ellipse">
            <a:avLst/>
          </a:prstGeom>
          <a:ln>
            <a:solidFill>
              <a:srgbClr val="134074"/>
            </a:solidFill>
          </a:ln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9F7F71B-37B5-84A3-76AF-84DD4899E44B}"/>
              </a:ext>
            </a:extLst>
          </p:cNvPr>
          <p:cNvSpPr/>
          <p:nvPr/>
        </p:nvSpPr>
        <p:spPr>
          <a:xfrm>
            <a:off x="1732571" y="3860862"/>
            <a:ext cx="3869576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МАКАРОВ СТАНИСЛАВ ПАВЛОВИЧ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профессор Московского университета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профессор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кафедры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E81ACDB-E9DB-1159-DDDF-0F86B836FCDD}"/>
              </a:ext>
            </a:extLst>
          </p:cNvPr>
          <p:cNvSpPr/>
          <p:nvPr/>
        </p:nvSpPr>
        <p:spPr>
          <a:xfrm>
            <a:off x="6873240" y="998220"/>
            <a:ext cx="4448174" cy="144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ВОРОНОВ АЛЕКСАНДР СЕРГЕЕВИЧ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</a:t>
            </a:r>
            <a:r>
              <a:rPr lang="ru-RU" sz="1600" dirty="0" smtClean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</a:t>
            </a:r>
            <a:endParaRPr lang="ru-RU" sz="16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кафедры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Совета молодых ученых МГУ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инновационного проектирования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аспирантуры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7CF5EB4-6AB7-63BE-98CB-C7B7163C06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829"/>
          <a:stretch/>
        </p:blipFill>
        <p:spPr>
          <a:xfrm>
            <a:off x="572842" y="5126178"/>
            <a:ext cx="1127621" cy="1127622"/>
          </a:xfrm>
          <a:prstGeom prst="ellipse">
            <a:avLst/>
          </a:prstGeom>
          <a:ln>
            <a:solidFill>
              <a:srgbClr val="134074"/>
            </a:solidFill>
          </a:ln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DF49408E-4012-E937-E825-56E571DD53A6}"/>
              </a:ext>
            </a:extLst>
          </p:cNvPr>
          <p:cNvSpPr/>
          <p:nvPr/>
        </p:nvSpPr>
        <p:spPr>
          <a:xfrm>
            <a:off x="1732571" y="5126178"/>
            <a:ext cx="3869573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ОРЛОВА ЛЮБОВЬ НИКОЛАЕВНА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</a:t>
            </a:r>
            <a:r>
              <a:rPr lang="ru-RU" sz="1600" dirty="0" smtClean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</a:t>
            </a:r>
            <a:endParaRPr lang="ru-RU" sz="16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кафедры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4D0AC55-88EC-F96E-3B9C-5338371379B2}"/>
              </a:ext>
            </a:extLst>
          </p:cNvPr>
          <p:cNvSpPr/>
          <p:nvPr/>
        </p:nvSpPr>
        <p:spPr>
          <a:xfrm>
            <a:off x="6858000" y="2486025"/>
            <a:ext cx="4467225" cy="1237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КАШИРОВА АННА ВЛАДИМИРОВНА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преподаватель Московского университета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Зам. заведующего кафедрой по учебной работе</a:t>
            </a:r>
          </a:p>
          <a:p>
            <a:pPr marL="12700">
              <a:lnSpc>
                <a:spcPct val="8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pic>
        <p:nvPicPr>
          <p:cNvPr id="39" name="Picture 9" descr="page2image1032287248">
            <a:extLst>
              <a:ext uri="{FF2B5EF4-FFF2-40B4-BE49-F238E27FC236}">
                <a16:creationId xmlns="" xmlns:a16="http://schemas.microsoft.com/office/drawing/2014/main" id="{3D9BF095-87F1-D759-0CCF-9C28B861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2" y="3860863"/>
            <a:ext cx="1127621" cy="1127621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9D85F5C8-88D5-6034-25B2-2F434DFD1E35}"/>
              </a:ext>
            </a:extLst>
          </p:cNvPr>
          <p:cNvSpPr/>
          <p:nvPr/>
        </p:nvSpPr>
        <p:spPr>
          <a:xfrm>
            <a:off x="6793982" y="3860862"/>
            <a:ext cx="4693168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БАТЯЕВА ТАМАРА АЛЕКСАНДРОВНА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преподаватель Московского университета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pic>
        <p:nvPicPr>
          <p:cNvPr id="41" name="Picture 10" descr="page2image1032514736">
            <a:extLst>
              <a:ext uri="{FF2B5EF4-FFF2-40B4-BE49-F238E27FC236}">
                <a16:creationId xmlns="" xmlns:a16="http://schemas.microsoft.com/office/drawing/2014/main" id="{7CAC25A4-DD21-D5BF-517B-C62F3672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1" y="5127534"/>
            <a:ext cx="1127621" cy="1127621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B2E0350-A060-63CB-D394-885B4EA8CE33}"/>
              </a:ext>
            </a:extLst>
          </p:cNvPr>
          <p:cNvSpPr/>
          <p:nvPr/>
        </p:nvSpPr>
        <p:spPr>
          <a:xfrm>
            <a:off x="6793979" y="5126178"/>
            <a:ext cx="4921771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ДУБРОВСКИЙ АЛЕКСЕЙ ЮРЬЕВИЧ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преподаватель Московского университета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  <a:p>
            <a:pPr marL="12700">
              <a:lnSpc>
                <a:spcPct val="90000"/>
              </a:lnSpc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</p:spTree>
    <p:extLst>
      <p:ext uri="{BB962C8B-B14F-4D97-AF65-F5344CB8AC3E}">
        <p14:creationId xmlns="" xmlns:p14="http://schemas.microsoft.com/office/powerpoint/2010/main" val="16986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араллелограмм 43">
            <a:extLst>
              <a:ext uri="{FF2B5EF4-FFF2-40B4-BE49-F238E27FC236}">
                <a16:creationId xmlns="" xmlns:a16="http://schemas.microsoft.com/office/drawing/2014/main" id="{84626733-2CAA-03F9-9839-B1756120FA13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>
            <a:extLst>
              <a:ext uri="{FF2B5EF4-FFF2-40B4-BE49-F238E27FC236}">
                <a16:creationId xmlns="" xmlns:a16="http://schemas.microsoft.com/office/drawing/2014/main" id="{A3876176-87A3-CE0D-EE49-CA4F1A74D7C4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>
            <a:extLst>
              <a:ext uri="{FF2B5EF4-FFF2-40B4-BE49-F238E27FC236}">
                <a16:creationId xmlns="" xmlns:a16="http://schemas.microsoft.com/office/drawing/2014/main" id="{3FABDD8A-33C7-2FC5-5A42-FD9271FE027A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Профессорско-преподавательский состав кафедры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page2image1056377552">
            <a:extLst>
              <a:ext uri="{FF2B5EF4-FFF2-40B4-BE49-F238E27FC236}">
                <a16:creationId xmlns="" xmlns:a16="http://schemas.microsoft.com/office/drawing/2014/main" id="{4CFCC8EE-3DC7-7539-0275-475FE959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1" y="1330230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1056125664">
            <a:extLst>
              <a:ext uri="{FF2B5EF4-FFF2-40B4-BE49-F238E27FC236}">
                <a16:creationId xmlns="" xmlns:a16="http://schemas.microsoft.com/office/drawing/2014/main" id="{70F377C6-BA07-7562-C094-9FE1FAAA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1" y="2595546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2image1032502352">
            <a:extLst>
              <a:ext uri="{FF2B5EF4-FFF2-40B4-BE49-F238E27FC236}">
                <a16:creationId xmlns="" xmlns:a16="http://schemas.microsoft.com/office/drawing/2014/main" id="{5794E8FB-DFA2-CFCE-468C-5FD73824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3" y="2595546"/>
            <a:ext cx="1127622" cy="1127622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B9E3C9B-B495-2DE8-2193-BF8F376C4CD0}"/>
              </a:ext>
            </a:extLst>
          </p:cNvPr>
          <p:cNvSpPr/>
          <p:nvPr/>
        </p:nvSpPr>
        <p:spPr>
          <a:xfrm>
            <a:off x="1732571" y="1330230"/>
            <a:ext cx="3869575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ЧУРЗИНА ИРИНА ВАСИЛЬЕВНА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EE15C44-F070-CCB7-025F-03EDB652D8A0}"/>
              </a:ext>
            </a:extLst>
          </p:cNvPr>
          <p:cNvSpPr/>
          <p:nvPr/>
        </p:nvSpPr>
        <p:spPr>
          <a:xfrm>
            <a:off x="1732571" y="2595546"/>
            <a:ext cx="3869576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ЗАРАЙСКАЯ ОЛЬГА АНАТОЛЬЕВНА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9F7F71B-37B5-84A3-76AF-84DD4899E44B}"/>
              </a:ext>
            </a:extLst>
          </p:cNvPr>
          <p:cNvSpPr/>
          <p:nvPr/>
        </p:nvSpPr>
        <p:spPr>
          <a:xfrm>
            <a:off x="1732571" y="3860862"/>
            <a:ext cx="3869576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ГАЛКИН ИЛЬЯ ВЛАДИМИРОВИЧ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исторических наук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DF49408E-4012-E937-E825-56E571DD53A6}"/>
              </a:ext>
            </a:extLst>
          </p:cNvPr>
          <p:cNvSpPr/>
          <p:nvPr/>
        </p:nvSpPr>
        <p:spPr>
          <a:xfrm>
            <a:off x="1732571" y="5126178"/>
            <a:ext cx="3869573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ГАВРИЛЮК АРТЁМ ВЛАДИМИРОВИЧ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pic>
        <p:nvPicPr>
          <p:cNvPr id="39" name="Picture 9" descr="page2image1032287248">
            <a:extLst>
              <a:ext uri="{FF2B5EF4-FFF2-40B4-BE49-F238E27FC236}">
                <a16:creationId xmlns="" xmlns:a16="http://schemas.microsoft.com/office/drawing/2014/main" id="{3D9BF095-87F1-D759-0CCF-9C28B861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2" y="3860863"/>
            <a:ext cx="1127621" cy="1127621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9D85F5C8-88D5-6034-25B2-2F434DFD1E35}"/>
              </a:ext>
            </a:extLst>
          </p:cNvPr>
          <p:cNvSpPr/>
          <p:nvPr/>
        </p:nvSpPr>
        <p:spPr>
          <a:xfrm>
            <a:off x="6793979" y="3860862"/>
            <a:ext cx="4005197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СУХАРЕВА МАРИЯ АЛЕКСЕЕВНА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Ассистент кафедры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Отв. секретарь научных журналов ФГУ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10" descr="page2image1032514736">
            <a:extLst>
              <a:ext uri="{FF2B5EF4-FFF2-40B4-BE49-F238E27FC236}">
                <a16:creationId xmlns="" xmlns:a16="http://schemas.microsoft.com/office/drawing/2014/main" id="{7CAC25A4-DD21-D5BF-517B-C62F3672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1" y="5127534"/>
            <a:ext cx="1127621" cy="1127621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B2E0350-A060-63CB-D394-885B4EA8CE33}"/>
              </a:ext>
            </a:extLst>
          </p:cNvPr>
          <p:cNvSpPr/>
          <p:nvPr/>
        </p:nvSpPr>
        <p:spPr>
          <a:xfrm>
            <a:off x="6793979" y="5124649"/>
            <a:ext cx="4005197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 СТЕПАН СЕРГЕЕВИЧ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Ассистент кафедры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Зам. зав. отделом аспирантуры и докторантуры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 descr="page2image1056946304">
            <a:extLst>
              <a:ext uri="{FF2B5EF4-FFF2-40B4-BE49-F238E27FC236}">
                <a16:creationId xmlns="" xmlns:a16="http://schemas.microsoft.com/office/drawing/2014/main" id="{4D828695-3C74-E2D8-3A0E-C049F0E8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" y="1330230"/>
            <a:ext cx="1127622" cy="1127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page3image1162160080">
            <a:extLst>
              <a:ext uri="{FF2B5EF4-FFF2-40B4-BE49-F238E27FC236}">
                <a16:creationId xmlns="" xmlns:a16="http://schemas.microsoft.com/office/drawing/2014/main" id="{821D2720-74E3-58A3-A531-6A68CA5E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" y="2595545"/>
            <a:ext cx="1127623" cy="1127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page3image1162151600">
            <a:extLst>
              <a:ext uri="{FF2B5EF4-FFF2-40B4-BE49-F238E27FC236}">
                <a16:creationId xmlns="" xmlns:a16="http://schemas.microsoft.com/office/drawing/2014/main" id="{F7D890E1-A8F2-B943-AA31-B77CF782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9" y="3860861"/>
            <a:ext cx="1126094" cy="1126094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page3image1162140080">
            <a:extLst>
              <a:ext uri="{FF2B5EF4-FFF2-40B4-BE49-F238E27FC236}">
                <a16:creationId xmlns="" xmlns:a16="http://schemas.microsoft.com/office/drawing/2014/main" id="{BC5013C1-8C09-BC39-D891-3269E6E1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0" y="5124648"/>
            <a:ext cx="1127623" cy="1127623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page3image1162155568">
            <a:extLst>
              <a:ext uri="{FF2B5EF4-FFF2-40B4-BE49-F238E27FC236}">
                <a16:creationId xmlns="" xmlns:a16="http://schemas.microsoft.com/office/drawing/2014/main" id="{BCBC6D65-B104-860B-8582-7C005804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0" y="1330230"/>
            <a:ext cx="1127621" cy="1127621"/>
          </a:xfrm>
          <a:prstGeom prst="ellipse">
            <a:avLst/>
          </a:prstGeom>
          <a:noFill/>
          <a:ln>
            <a:solidFill>
              <a:srgbClr val="13407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E32DAD4-842E-0B63-298D-1894759A9193}"/>
              </a:ext>
            </a:extLst>
          </p:cNvPr>
          <p:cNvSpPr/>
          <p:nvPr/>
        </p:nvSpPr>
        <p:spPr>
          <a:xfrm>
            <a:off x="6793975" y="1328678"/>
            <a:ext cx="3869575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ТЕРЕНТЬЕВА ОЛЬГА ИГОРЕВНА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экономических наук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</a:t>
            </a:r>
          </a:p>
        </p:txBody>
      </p:sp>
      <p:pic>
        <p:nvPicPr>
          <p:cNvPr id="34" name="Picture 8" descr="page2image1056929456">
            <a:extLst>
              <a:ext uri="{FF2B5EF4-FFF2-40B4-BE49-F238E27FC236}">
                <a16:creationId xmlns="" xmlns:a16="http://schemas.microsoft.com/office/drawing/2014/main" id="{E60EF452-5971-2923-BF1D-7142FE95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0" y="2594191"/>
            <a:ext cx="1127622" cy="1127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4532F4E-417A-FB24-FA5D-CBC9FEA24CAB}"/>
              </a:ext>
            </a:extLst>
          </p:cNvPr>
          <p:cNvSpPr/>
          <p:nvPr/>
        </p:nvSpPr>
        <p:spPr>
          <a:xfrm>
            <a:off x="6793975" y="2594190"/>
            <a:ext cx="3869575" cy="1127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1C36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ТАЙБЕР ЗОЯ ЮРЬЕВНА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преподаватель кафедры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учебным отделом магистратуры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карьеры</a:t>
            </a:r>
          </a:p>
        </p:txBody>
      </p:sp>
      <p:pic>
        <p:nvPicPr>
          <p:cNvPr id="36" name="Picture 17" descr="page3image1162140496">
            <a:extLst>
              <a:ext uri="{FF2B5EF4-FFF2-40B4-BE49-F238E27FC236}">
                <a16:creationId xmlns="" xmlns:a16="http://schemas.microsoft.com/office/drawing/2014/main" id="{56651F98-5E85-74AB-80AB-ED1F501F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48" y="3860096"/>
            <a:ext cx="1127623" cy="1127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page3image1162156464">
            <a:extLst>
              <a:ext uri="{FF2B5EF4-FFF2-40B4-BE49-F238E27FC236}">
                <a16:creationId xmlns="" xmlns:a16="http://schemas.microsoft.com/office/drawing/2014/main" id="{AC437C85-7435-8635-6014-45CE2EE5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47" y="5124647"/>
            <a:ext cx="1127624" cy="1127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067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751D506B-D522-4CCA-CBC8-C54D5F264737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5C12E5D1-3253-705D-B2D6-EB7FBFC18DCA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E556D117-89FB-7937-C6D0-1310D8C4ECB2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кафедры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4259096-0070-82CC-886C-2B524DC9E1A8}"/>
              </a:ext>
            </a:extLst>
          </p:cNvPr>
          <p:cNvSpPr/>
          <p:nvPr/>
        </p:nvSpPr>
        <p:spPr>
          <a:xfrm>
            <a:off x="4305300" y="1445041"/>
            <a:ext cx="3581400" cy="1910297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Антикризисное управление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менеджмент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Стратегический менеджмент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развитием компании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маркетинг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Стратегический маркетинг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161C5E-6609-1EDB-2B20-F3D2D21C9122}"/>
              </a:ext>
            </a:extLst>
          </p:cNvPr>
          <p:cNvSpPr/>
          <p:nvPr/>
        </p:nvSpPr>
        <p:spPr>
          <a:xfrm>
            <a:off x="469323" y="1445040"/>
            <a:ext cx="3581400" cy="1910297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экономика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знаний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экономика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экономика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</a:t>
            </a: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ая экономика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общественного сектора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717C85F-1894-4A9D-EFD5-F876DF718088}"/>
              </a:ext>
            </a:extLst>
          </p:cNvPr>
          <p:cNvSpPr/>
          <p:nvPr/>
        </p:nvSpPr>
        <p:spPr>
          <a:xfrm>
            <a:off x="8141277" y="1445040"/>
            <a:ext cx="3581400" cy="1910297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Человеческий капитал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образования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компетенции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</a:t>
            </a:r>
          </a:p>
          <a:p>
            <a:pPr marL="127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SG-</a:t>
            </a: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проектами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101EE59-5FC9-D46E-A52E-776A00D33687}"/>
              </a:ext>
            </a:extLst>
          </p:cNvPr>
          <p:cNvSpPr/>
          <p:nvPr/>
        </p:nvSpPr>
        <p:spPr>
          <a:xfrm>
            <a:off x="4267199" y="3571875"/>
            <a:ext cx="3667125" cy="2047875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регулирование экономики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Бюджетная политика государства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финансовая политика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 и налогообложение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Государственно-частное партнерство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322689-80C5-B6AA-0F70-D9196EE7FDD7}"/>
              </a:ext>
            </a:extLst>
          </p:cNvPr>
          <p:cNvSpPr/>
          <p:nvPr/>
        </p:nvSpPr>
        <p:spPr>
          <a:xfrm>
            <a:off x="469323" y="3642142"/>
            <a:ext cx="3581400" cy="1910297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менеджмент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Бухгалтерский учет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Корпоративные финансы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стандарты фин. отчетности</a:t>
            </a:r>
          </a:p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Логистика и управление цепями поставок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0963076-58C8-D607-E6B7-2384B020E1FD}"/>
              </a:ext>
            </a:extLst>
          </p:cNvPr>
          <p:cNvSpPr/>
          <p:nvPr/>
        </p:nvSpPr>
        <p:spPr>
          <a:xfrm>
            <a:off x="8141277" y="3642142"/>
            <a:ext cx="3581400" cy="1910297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Инвестирование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рынки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ценных бумаг</a:t>
            </a:r>
          </a:p>
          <a:p>
            <a:pPr marL="12700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рисками и инструменты хеджирования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4597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751D506B-D522-4CCA-CBC8-C54D5F264737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5C12E5D1-3253-705D-B2D6-EB7FBFC18DCA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E556D117-89FB-7937-C6D0-1310D8C4ECB2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курсовых и дипломных работ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9E08470-0598-0E14-A40A-EF9143FE05E0}"/>
              </a:ext>
            </a:extLst>
          </p:cNvPr>
          <p:cNvSpPr/>
          <p:nvPr/>
        </p:nvSpPr>
        <p:spPr>
          <a:xfrm>
            <a:off x="476249" y="1095375"/>
            <a:ext cx="3574473" cy="5114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политика компаний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конкурентных преимуществ фирмы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Интеллектуальные ресурсы компании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инновационное пре</a:t>
            </a: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дпринимательство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национальной </a:t>
            </a:r>
            <a:b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 системы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Ценные бумаги как объект инвестирования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налогов в формировании </a:t>
            </a:r>
            <a:b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бюджетов разных уровней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Конкуренция как элемент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рыночного механизма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Человеческий капитал и его роль </a:t>
            </a:r>
            <a:b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экономике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инновационной деятельности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ее виды</a:t>
            </a: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3E0BE29-EB88-C05C-6504-6CC32E57E855}"/>
              </a:ext>
            </a:extLst>
          </p:cNvPr>
          <p:cNvSpPr/>
          <p:nvPr/>
        </p:nvSpPr>
        <p:spPr>
          <a:xfrm>
            <a:off x="4305300" y="1085850"/>
            <a:ext cx="3581400" cy="512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кризисом в компании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Слияния и поглощения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инструмент выхода из кризиса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источниками инвестиций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компании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деятельность </a:t>
            </a:r>
            <a:b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 и крупного бизнеса  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Маркетинговая составляющая инновационной деятельности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Теневые маркетинговые стратегии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собственности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экономике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структурой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капитала компании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Венчурное финансирование инновационных проектов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Конкурентоспособность национальной экономики</a:t>
            </a: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524841-71AB-B2D9-24D5-542327D015B6}"/>
              </a:ext>
            </a:extLst>
          </p:cNvPr>
          <p:cNvSpPr/>
          <p:nvPr/>
        </p:nvSpPr>
        <p:spPr>
          <a:xfrm>
            <a:off x="8141277" y="1282700"/>
            <a:ext cx="3581400" cy="49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 как субъект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 деятельности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экономики </a:t>
            </a:r>
            <a:b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в России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инновационного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региона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поддержка </a:t>
            </a:r>
            <a:b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малого предпринимательства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инновационной инфраструктуры</a:t>
            </a: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endParaRPr lang="ru-RU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Подробнее</a:t>
            </a:r>
          </a:p>
          <a:p>
            <a:pPr marL="177800" indent="-1651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EEBDE0-0968-9C1E-5D80-C13EE99E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332" y="4457811"/>
            <a:ext cx="1549290" cy="1549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23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результаты кафедры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2018–2023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41C36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394A4B7-9A0A-786B-5D62-02FC6F63DA62}"/>
              </a:ext>
            </a:extLst>
          </p:cNvPr>
          <p:cNvGrpSpPr/>
          <p:nvPr/>
        </p:nvGrpSpPr>
        <p:grpSpPr>
          <a:xfrm>
            <a:off x="827347" y="809625"/>
            <a:ext cx="10631227" cy="4714875"/>
            <a:chOff x="947249" y="874094"/>
            <a:chExt cx="10631227" cy="471487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9717C85F-1894-4A9D-EFD5-F876DF718088}"/>
                </a:ext>
              </a:extLst>
            </p:cNvPr>
            <p:cNvSpPr/>
            <p:nvPr/>
          </p:nvSpPr>
          <p:spPr>
            <a:xfrm>
              <a:off x="4996702" y="874095"/>
              <a:ext cx="3133726" cy="1733550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Измерение человеческого капитала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условиях структурных изменений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мировой экономике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Овал 1">
              <a:extLst>
                <a:ext uri="{FF2B5EF4-FFF2-40B4-BE49-F238E27FC236}">
                  <a16:creationId xmlns="" xmlns:a16="http://schemas.microsoft.com/office/drawing/2014/main" id="{A62A0358-CA0D-8C26-6D40-0FBB6FFE2330}"/>
                </a:ext>
              </a:extLst>
            </p:cNvPr>
            <p:cNvSpPr/>
            <p:nvPr/>
          </p:nvSpPr>
          <p:spPr>
            <a:xfrm>
              <a:off x="1117001" y="2045436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cs typeface="Times New Roman" panose="02020603050405020304" pitchFamily="18" charset="0"/>
                </a:rPr>
                <a:t>&gt;</a:t>
              </a:r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140</a:t>
              </a:r>
              <a:endParaRPr lang="ru-RU" sz="240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441FECE-7570-D575-F081-9BD292EC63BA}"/>
                </a:ext>
              </a:extLst>
            </p:cNvPr>
            <p:cNvSpPr/>
            <p:nvPr/>
          </p:nvSpPr>
          <p:spPr>
            <a:xfrm>
              <a:off x="947249" y="2735447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научных статей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D666A3F7-ECE5-E348-4971-9307EA4ACB0C}"/>
                </a:ext>
              </a:extLst>
            </p:cNvPr>
            <p:cNvSpPr/>
            <p:nvPr/>
          </p:nvSpPr>
          <p:spPr>
            <a:xfrm>
              <a:off x="2217162" y="2045436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cs typeface="Times New Roman" panose="02020603050405020304" pitchFamily="18" charset="0"/>
                </a:rPr>
                <a:t>&gt;</a:t>
              </a:r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20</a:t>
              </a:r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F673C093-39F7-E2EE-E0E2-5BA92CA538E3}"/>
                </a:ext>
              </a:extLst>
            </p:cNvPr>
            <p:cNvSpPr/>
            <p:nvPr/>
          </p:nvSpPr>
          <p:spPr>
            <a:xfrm>
              <a:off x="2047410" y="2735447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научных монографий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8FEE6410-BC62-7B7C-CEE4-576D73AEC45A}"/>
                </a:ext>
              </a:extLst>
            </p:cNvPr>
            <p:cNvSpPr/>
            <p:nvPr/>
          </p:nvSpPr>
          <p:spPr>
            <a:xfrm>
              <a:off x="3317323" y="2045436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cs typeface="Times New Roman" panose="02020603050405020304" pitchFamily="18" charset="0"/>
                </a:rPr>
                <a:t>&gt;</a:t>
              </a:r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6</a:t>
              </a:r>
              <a:r>
                <a:rPr lang="en-US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0</a:t>
              </a:r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B2CFEE3A-06E0-4FF3-78FF-485E0F8924E8}"/>
                </a:ext>
              </a:extLst>
            </p:cNvPr>
            <p:cNvSpPr/>
            <p:nvPr/>
          </p:nvSpPr>
          <p:spPr>
            <a:xfrm>
              <a:off x="3147571" y="2735447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учебников </a:t>
              </a:r>
            </a:p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пособий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AF39B9AD-7CC6-B97E-8C47-2689DFD21D7F}"/>
                </a:ext>
              </a:extLst>
            </p:cNvPr>
            <p:cNvSpPr/>
            <p:nvPr/>
          </p:nvSpPr>
          <p:spPr>
            <a:xfrm>
              <a:off x="1122687" y="3678870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cs typeface="Times New Roman" panose="02020603050405020304" pitchFamily="18" charset="0"/>
                </a:rPr>
                <a:t>&gt;</a:t>
              </a:r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300</a:t>
              </a:r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4D69225-1E78-4C34-A3C3-5DE8AE0135BD}"/>
                </a:ext>
              </a:extLst>
            </p:cNvPr>
            <p:cNvSpPr/>
            <p:nvPr/>
          </p:nvSpPr>
          <p:spPr>
            <a:xfrm>
              <a:off x="952935" y="4368881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докладов на </a:t>
              </a:r>
              <a:r>
                <a:rPr lang="ru-RU" sz="1600" spc="-4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конференциях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3BBBCD07-FF24-BA34-CEA1-EFA674297237}"/>
                </a:ext>
              </a:extLst>
            </p:cNvPr>
            <p:cNvSpPr/>
            <p:nvPr/>
          </p:nvSpPr>
          <p:spPr>
            <a:xfrm>
              <a:off x="2217982" y="3678870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cs typeface="Times New Roman" panose="02020603050405020304" pitchFamily="18" charset="0"/>
                </a:rPr>
                <a:t>&gt;</a:t>
              </a:r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0</a:t>
              </a:r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2856C898-C6D9-4721-B7FD-BA5A6C6AC6A5}"/>
                </a:ext>
              </a:extLst>
            </p:cNvPr>
            <p:cNvSpPr/>
            <p:nvPr/>
          </p:nvSpPr>
          <p:spPr>
            <a:xfrm>
              <a:off x="2048230" y="4368881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научных </a:t>
              </a:r>
            </a:p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мероприятий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A1991D66-AE3A-9A32-57CE-6068DEC19329}"/>
                </a:ext>
              </a:extLst>
            </p:cNvPr>
            <p:cNvSpPr/>
            <p:nvPr/>
          </p:nvSpPr>
          <p:spPr>
            <a:xfrm rot="16200000">
              <a:off x="3238560" y="3391601"/>
              <a:ext cx="3085140" cy="387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Крупные исследовательские проекты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A53A6725-3900-D5D1-DFE9-99EF38678D97}"/>
                </a:ext>
              </a:extLst>
            </p:cNvPr>
            <p:cNvSpPr/>
            <p:nvPr/>
          </p:nvSpPr>
          <p:spPr>
            <a:xfrm>
              <a:off x="8501901" y="874094"/>
              <a:ext cx="2943225" cy="1781175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>
                <a:lnSpc>
                  <a:spcPct val="90000"/>
                </a:lnSpc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Управление устойчивым пространственным развитием региональных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социально-экономических систем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58C51D2D-B941-52D3-01E5-60E024B39A9B}"/>
                </a:ext>
              </a:extLst>
            </p:cNvPr>
            <p:cNvSpPr/>
            <p:nvPr/>
          </p:nvSpPr>
          <p:spPr>
            <a:xfrm>
              <a:off x="8511427" y="2769568"/>
              <a:ext cx="3000375" cy="1381125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Содержание и особенности процессов обеспечения национального суверенитета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современном цифровом пространстве: политико-экономическое измерение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0F9FCAEC-3172-17AD-728C-F9F9523F662F}"/>
                </a:ext>
              </a:extLst>
            </p:cNvPr>
            <p:cNvSpPr/>
            <p:nvPr/>
          </p:nvSpPr>
          <p:spPr>
            <a:xfrm>
              <a:off x="5044327" y="4341193"/>
              <a:ext cx="3143249" cy="1209676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Молодёжный вектор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общественно-политической мобилизации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цифровую эпоху: технологии и практики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6B66E897-8E69-A5F5-ACCA-B9490F526B95}"/>
                </a:ext>
              </a:extLst>
            </p:cNvPr>
            <p:cNvSpPr/>
            <p:nvPr/>
          </p:nvSpPr>
          <p:spPr>
            <a:xfrm>
              <a:off x="8559051" y="4284044"/>
              <a:ext cx="3019425" cy="1304925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Исследование нарративов в социальных медиа с применением технологии анализа больших данных (на примере нарративов </a:t>
              </a:r>
              <a:b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 вакцинации от </a:t>
              </a:r>
              <a:r>
                <a:rPr lang="en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COVID-19)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22D53260-76D8-27B4-F1D3-6C3792EB5C56}"/>
                </a:ext>
              </a:extLst>
            </p:cNvPr>
            <p:cNvSpPr/>
            <p:nvPr/>
          </p:nvSpPr>
          <p:spPr>
            <a:xfrm>
              <a:off x="3318141" y="3678870"/>
              <a:ext cx="760659" cy="760659"/>
            </a:xfrm>
            <a:prstGeom prst="ellipse">
              <a:avLst/>
            </a:prstGeom>
            <a:noFill/>
            <a:ln w="38100">
              <a:solidFill>
                <a:srgbClr val="E41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E41C36"/>
                  </a:solidFill>
                  <a:latin typeface="DIN Condensed" pitchFamily="2" charset="0"/>
                  <a:cs typeface="Times New Roman" panose="02020603050405020304" pitchFamily="18" charset="0"/>
                </a:rPr>
                <a:t>11</a:t>
              </a:r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313F788C-AB1F-3EF7-07E5-0AD5545676CB}"/>
                </a:ext>
              </a:extLst>
            </p:cNvPr>
            <p:cNvSpPr/>
            <p:nvPr/>
          </p:nvSpPr>
          <p:spPr>
            <a:xfrm>
              <a:off x="3148389" y="4368881"/>
              <a:ext cx="1100161" cy="760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>
                <a:lnSpc>
                  <a:spcPct val="90000"/>
                </a:lnSpc>
              </a:pPr>
              <a:r>
                <a:rPr lang="ru-RU" sz="1600" dirty="0">
                  <a:solidFill>
                    <a:srgbClr val="134074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членов редколлегий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C4BB824A-7440-ED7E-E9DA-F709FB696790}"/>
                </a:ext>
              </a:extLst>
            </p:cNvPr>
            <p:cNvSpPr/>
            <p:nvPr/>
          </p:nvSpPr>
          <p:spPr>
            <a:xfrm>
              <a:off x="5025277" y="2683845"/>
              <a:ext cx="3143250" cy="1619250"/>
            </a:xfrm>
            <a:prstGeom prst="rect">
              <a:avLst/>
            </a:prstGeom>
            <a:solidFill>
              <a:srgbClr val="2A5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prstClr val="white"/>
                  </a:solidFill>
                  <a:latin typeface="DIN Condense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Российская модель экономики знаний и система профессиональной подготовки кадров: организационно-экономические основы инновационных преобразований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Параллелограмм 44">
            <a:extLst>
              <a:ext uri="{FF2B5EF4-FFF2-40B4-BE49-F238E27FC236}">
                <a16:creationId xmlns="" xmlns:a16="http://schemas.microsoft.com/office/drawing/2014/main" id="{7D09C59A-BB9A-B1CE-BB77-9820FA573D00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араллелограмм 45">
            <a:extLst>
              <a:ext uri="{FF2B5EF4-FFF2-40B4-BE49-F238E27FC236}">
                <a16:creationId xmlns="" xmlns:a16="http://schemas.microsoft.com/office/drawing/2014/main" id="{958BC7D8-6D9F-3089-DA21-8B5B258FB2F5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араллелограмм 46">
            <a:extLst>
              <a:ext uri="{FF2B5EF4-FFF2-40B4-BE49-F238E27FC236}">
                <a16:creationId xmlns="" xmlns:a16="http://schemas.microsoft.com/office/drawing/2014/main" id="{D97C43D4-C0DC-77B9-B504-AAB01D7215FB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4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751D506B-D522-4CCA-CBC8-C54D5F264737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5C12E5D1-3253-705D-B2D6-EB7FBFC18DCA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E556D117-89FB-7937-C6D0-1310D8C4ECB2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34074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кафедры и трудоустройство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161C5E-6609-1EDB-2B20-F3D2D21C9122}"/>
              </a:ext>
            </a:extLst>
          </p:cNvPr>
          <p:cNvSpPr/>
          <p:nvPr/>
        </p:nvSpPr>
        <p:spPr>
          <a:xfrm>
            <a:off x="1514475" y="981076"/>
            <a:ext cx="2854555" cy="1955544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семинары кафедры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Круглые столы, в т.ч. совместно 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 Студенческим научным обществом ФГУ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2DC5348-ACCB-8882-DCF7-6611B2417FD0}"/>
              </a:ext>
            </a:extLst>
          </p:cNvPr>
          <p:cNvSpPr/>
          <p:nvPr/>
        </p:nvSpPr>
        <p:spPr>
          <a:xfrm>
            <a:off x="4610100" y="866775"/>
            <a:ext cx="2755013" cy="2069845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семинары, конференции 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трансформации государственного управления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solidFill>
                <a:prstClr val="white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Центра карьеры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C479659-8675-9574-BE13-E9C1BE949EE6}"/>
              </a:ext>
            </a:extLst>
          </p:cNvPr>
          <p:cNvSpPr/>
          <p:nvPr/>
        </p:nvSpPr>
        <p:spPr>
          <a:xfrm>
            <a:off x="7544935" y="1445041"/>
            <a:ext cx="2796391" cy="1491578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CD88082-4C50-67BC-E90B-164A51B19FED}"/>
              </a:ext>
            </a:extLst>
          </p:cNvPr>
          <p:cNvSpPr/>
          <p:nvPr/>
        </p:nvSpPr>
        <p:spPr>
          <a:xfrm>
            <a:off x="7544934" y="3075319"/>
            <a:ext cx="2796391" cy="3121845"/>
          </a:xfrm>
          <a:prstGeom prst="rect">
            <a:avLst/>
          </a:prstGeom>
          <a:solidFill>
            <a:srgbClr val="2A5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трудоустройства:</a:t>
            </a:r>
          </a:p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solidFill>
                <a:prstClr val="white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Дума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орган</a:t>
            </a:r>
            <a:r>
              <a:rPr lang="ru-RU" dirty="0">
                <a:solidFill>
                  <a:prstClr val="white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ы исполнительной власти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 Москвы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«Газпром»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Сбербанк</a:t>
            </a:r>
          </a:p>
          <a:p>
            <a:pPr marL="139700" marR="0" lvl="0" indent="-127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страховые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и др.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55A256A-A5D4-3565-7090-A176855D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25" b="3334"/>
          <a:stretch/>
        </p:blipFill>
        <p:spPr bwMode="auto">
          <a:xfrm>
            <a:off x="4568721" y="3075319"/>
            <a:ext cx="2790392" cy="14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DF12BE-BFB4-F663-ED97-5D65BD4DE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3" b="7667"/>
          <a:stretch/>
        </p:blipFill>
        <p:spPr bwMode="auto">
          <a:xfrm>
            <a:off x="1578637" y="3075319"/>
            <a:ext cx="2790391" cy="14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CC40AF7-5E2A-3F9A-2DD4-6E0F59E3E9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31"/>
          <a:stretch/>
        </p:blipFill>
        <p:spPr bwMode="auto">
          <a:xfrm>
            <a:off x="1572637" y="4705598"/>
            <a:ext cx="2796391" cy="14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246F850-7A60-017B-90E0-21EDDAC291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70"/>
          <a:stretch/>
        </p:blipFill>
        <p:spPr bwMode="auto">
          <a:xfrm>
            <a:off x="4557836" y="4705598"/>
            <a:ext cx="2801278" cy="14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2D1E96B-366B-014D-FBCC-33FE8D3E4B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27" r="4127"/>
          <a:stretch/>
        </p:blipFill>
        <p:spPr>
          <a:xfrm>
            <a:off x="7524750" y="1020001"/>
            <a:ext cx="2816575" cy="191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25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074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8FDF1E9D-DCB8-D344-BC4B-058511CF9C2C}"/>
              </a:ext>
            </a:extLst>
          </p:cNvPr>
          <p:cNvSpPr/>
          <p:nvPr/>
        </p:nvSpPr>
        <p:spPr>
          <a:xfrm>
            <a:off x="7236311" y="4311374"/>
            <a:ext cx="3854624" cy="218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государственного управления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МГУ имени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М.В.Ломоносова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Ярмарка кафедр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8D900B-D1EC-8925-E7CA-5F6BD275C1B2}"/>
              </a:ext>
            </a:extLst>
          </p:cNvPr>
          <p:cNvSpPr txBox="1"/>
          <p:nvPr/>
        </p:nvSpPr>
        <p:spPr>
          <a:xfrm>
            <a:off x="1082419" y="1081028"/>
            <a:ext cx="7094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экономики инновационного развития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5ADCC838-2B07-94A6-F7C6-F0D7AE52EA51}"/>
              </a:ext>
            </a:extLst>
          </p:cNvPr>
          <p:cNvCxnSpPr/>
          <p:nvPr/>
        </p:nvCxnSpPr>
        <p:spPr>
          <a:xfrm>
            <a:off x="7236311" y="4311374"/>
            <a:ext cx="49556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Рисунок 1033">
            <a:extLst>
              <a:ext uri="{FF2B5EF4-FFF2-40B4-BE49-F238E27FC236}">
                <a16:creationId xmlns="" xmlns:a16="http://schemas.microsoft.com/office/drawing/2014/main" id="{E242206A-64C2-80F2-A9A2-A0191B92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1695" r="1638"/>
          <a:stretch/>
        </p:blipFill>
        <p:spPr>
          <a:xfrm>
            <a:off x="-49574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pic>
        <p:nvPicPr>
          <p:cNvPr id="1036" name="Рисунок 1035">
            <a:extLst>
              <a:ext uri="{FF2B5EF4-FFF2-40B4-BE49-F238E27FC236}">
                <a16:creationId xmlns="" xmlns:a16="http://schemas.microsoft.com/office/drawing/2014/main" id="{2C557E3D-9ED2-7EF3-CEE8-69FCC3AE7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9375" r="13925"/>
          <a:stretch/>
        </p:blipFill>
        <p:spPr>
          <a:xfrm>
            <a:off x="1850674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pic>
        <p:nvPicPr>
          <p:cNvPr id="1038" name="Рисунок 1037">
            <a:extLst>
              <a:ext uri="{FF2B5EF4-FFF2-40B4-BE49-F238E27FC236}">
                <a16:creationId xmlns="" xmlns:a16="http://schemas.microsoft.com/office/drawing/2014/main" id="{6F56C8B6-E0B5-4C5A-422F-CF4C3804E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29149" r="14501"/>
          <a:stretch/>
        </p:blipFill>
        <p:spPr>
          <a:xfrm>
            <a:off x="3750922" y="4457810"/>
            <a:ext cx="2435124" cy="2435124"/>
          </a:xfrm>
          <a:prstGeom prst="parallelogram">
            <a:avLst>
              <a:gd name="adj" fmla="val 38011"/>
            </a:avLst>
          </a:prstGeom>
        </p:spPr>
      </p:pic>
      <p:cxnSp>
        <p:nvCxnSpPr>
          <p:cNvPr id="1039" name="Прямая соединительная линия 1038">
            <a:extLst>
              <a:ext uri="{FF2B5EF4-FFF2-40B4-BE49-F238E27FC236}">
                <a16:creationId xmlns="" xmlns:a16="http://schemas.microsoft.com/office/drawing/2014/main" id="{97C896D7-5E4C-AA6E-804A-6C3680C888F3}"/>
              </a:ext>
            </a:extLst>
          </p:cNvPr>
          <p:cNvCxnSpPr>
            <a:cxnSpLocks/>
          </p:cNvCxnSpPr>
          <p:nvPr/>
        </p:nvCxnSpPr>
        <p:spPr>
          <a:xfrm>
            <a:off x="877438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>
            <a:extLst>
              <a:ext uri="{FF2B5EF4-FFF2-40B4-BE49-F238E27FC236}">
                <a16:creationId xmlns="" xmlns:a16="http://schemas.microsoft.com/office/drawing/2014/main" id="{CF055A61-9B1B-72AE-89B5-13CB898E4942}"/>
              </a:ext>
            </a:extLst>
          </p:cNvPr>
          <p:cNvCxnSpPr>
            <a:cxnSpLocks/>
          </p:cNvCxnSpPr>
          <p:nvPr/>
        </p:nvCxnSpPr>
        <p:spPr>
          <a:xfrm>
            <a:off x="2773336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>
            <a:extLst>
              <a:ext uri="{FF2B5EF4-FFF2-40B4-BE49-F238E27FC236}">
                <a16:creationId xmlns="" xmlns:a16="http://schemas.microsoft.com/office/drawing/2014/main" id="{9D716A6A-547B-A84C-9877-D3A1927451EA}"/>
              </a:ext>
            </a:extLst>
          </p:cNvPr>
          <p:cNvCxnSpPr>
            <a:cxnSpLocks/>
          </p:cNvCxnSpPr>
          <p:nvPr/>
        </p:nvCxnSpPr>
        <p:spPr>
          <a:xfrm>
            <a:off x="4680070" y="4309914"/>
            <a:ext cx="15497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93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0CE59-66C8-B167-EB5D-C37D07B51642}"/>
              </a:ext>
            </a:extLst>
          </p:cNvPr>
          <p:cNvSpPr txBox="1"/>
          <p:nvPr/>
        </p:nvSpPr>
        <p:spPr>
          <a:xfrm>
            <a:off x="469323" y="373662"/>
            <a:ext cx="10701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34074"/>
              </a:solidFill>
              <a:effectLst/>
              <a:uLnTx/>
              <a:uFillTx/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523DF5D-07BA-BE69-506D-F5B929663909}"/>
              </a:ext>
            </a:extLst>
          </p:cNvPr>
          <p:cNvCxnSpPr/>
          <p:nvPr/>
        </p:nvCxnSpPr>
        <p:spPr>
          <a:xfrm>
            <a:off x="7236311" y="6502483"/>
            <a:ext cx="4955689" cy="0"/>
          </a:xfrm>
          <a:prstGeom prst="line">
            <a:avLst/>
          </a:prstGeom>
          <a:ln w="38100">
            <a:solidFill>
              <a:srgbClr val="13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араллелограмм 44">
            <a:extLst>
              <a:ext uri="{FF2B5EF4-FFF2-40B4-BE49-F238E27FC236}">
                <a16:creationId xmlns="" xmlns:a16="http://schemas.microsoft.com/office/drawing/2014/main" id="{7D09C59A-BB9A-B1CE-BB77-9820FA573D00}"/>
              </a:ext>
            </a:extLst>
          </p:cNvPr>
          <p:cNvSpPr/>
          <p:nvPr/>
        </p:nvSpPr>
        <p:spPr>
          <a:xfrm>
            <a:off x="-495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араллелограмм 45">
            <a:extLst>
              <a:ext uri="{FF2B5EF4-FFF2-40B4-BE49-F238E27FC236}">
                <a16:creationId xmlns="" xmlns:a16="http://schemas.microsoft.com/office/drawing/2014/main" id="{958BC7D8-6D9F-3089-DA21-8B5B258FB2F5}"/>
              </a:ext>
            </a:extLst>
          </p:cNvPr>
          <p:cNvSpPr/>
          <p:nvPr/>
        </p:nvSpPr>
        <p:spPr>
          <a:xfrm>
            <a:off x="1850674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араллелограмм 46">
            <a:extLst>
              <a:ext uri="{FF2B5EF4-FFF2-40B4-BE49-F238E27FC236}">
                <a16:creationId xmlns="" xmlns:a16="http://schemas.microsoft.com/office/drawing/2014/main" id="{D97C43D4-C0DC-77B9-B504-AAB01D7215FB}"/>
              </a:ext>
            </a:extLst>
          </p:cNvPr>
          <p:cNvSpPr/>
          <p:nvPr/>
        </p:nvSpPr>
        <p:spPr>
          <a:xfrm>
            <a:off x="3735951" y="4457810"/>
            <a:ext cx="2435124" cy="2435124"/>
          </a:xfrm>
          <a:prstGeom prst="parallelogram">
            <a:avLst>
              <a:gd name="adj" fmla="val 38038"/>
            </a:avLst>
          </a:prstGeom>
          <a:solidFill>
            <a:srgbClr val="13407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A96BC0C-20C8-3405-62EF-5D0A845AB2BB}"/>
              </a:ext>
            </a:extLst>
          </p:cNvPr>
          <p:cNvSpPr/>
          <p:nvPr/>
        </p:nvSpPr>
        <p:spPr>
          <a:xfrm>
            <a:off x="469322" y="1282700"/>
            <a:ext cx="5283778" cy="49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						</a:t>
            </a: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 810</a:t>
            </a:r>
            <a:endParaRPr lang="ru-RU" sz="1800" dirty="0">
              <a:solidFill>
                <a:srgbClr val="E41C36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Кудина Марианна Валерьевна 				</a:t>
            </a: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endParaRPr lang="ru-RU" sz="7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экономики инновационного развития</a:t>
            </a: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1800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 722</a:t>
            </a: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+7 (495) 930-81-20</a:t>
            </a: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endParaRPr lang="ru-RU" sz="7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Инспектор кафедры						Г 727</a:t>
            </a: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 smtClean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Годило Татьяна Сергеевна</a:t>
            </a:r>
            <a:r>
              <a:rPr lang="en-US" dirty="0" smtClean="0"/>
              <a:t>Godilo@spa.msu.ru</a:t>
            </a: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en-US" sz="1200" b="1" dirty="0" smtClean="0">
                <a:hlinkClick r:id="rId2"/>
              </a:rPr>
              <a:t>Godilo@spa.msu.ru</a:t>
            </a:r>
            <a:endParaRPr lang="ru-RU" sz="1200" b="1" dirty="0" smtClean="0"/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endParaRPr lang="ru-RU" sz="7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dirty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карьеры							Г </a:t>
            </a:r>
            <a:r>
              <a:rPr lang="ru-RU" dirty="0" smtClean="0">
                <a:solidFill>
                  <a:srgbClr val="E41C36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833</a:t>
            </a:r>
            <a:endParaRPr lang="ru-RU" dirty="0">
              <a:solidFill>
                <a:srgbClr val="E41C36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 err="1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Тайбер</a:t>
            </a: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Зоя Юрьевна</a:t>
            </a:r>
          </a:p>
          <a:p>
            <a:pPr marL="12700"/>
            <a:endParaRPr lang="en-US" sz="2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90000"/>
              </a:lnSpc>
              <a:spcAft>
                <a:spcPts val="200"/>
              </a:spcAft>
            </a:pPr>
            <a:r>
              <a:rPr lang="ru-RU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" sz="1800" dirty="0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" sz="1800" dirty="0" err="1">
                <a:solidFill>
                  <a:srgbClr val="134074"/>
                </a:solidFill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fgu_careers</a:t>
            </a:r>
            <a:endParaRPr lang="ru-RU" sz="1800" dirty="0">
              <a:solidFill>
                <a:srgbClr val="134074"/>
              </a:solidFill>
              <a:latin typeface="DIN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73BE7B-89D4-765B-6402-C479B84A6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81" y="4871501"/>
            <a:ext cx="283592" cy="2835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DA4BECC-F028-68B1-3938-BAC3A6878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17" t="16536" r="41050" b="17855"/>
          <a:stretch/>
        </p:blipFill>
        <p:spPr bwMode="auto">
          <a:xfrm>
            <a:off x="1261436" y="4871501"/>
            <a:ext cx="285679" cy="28359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982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474</Words>
  <Application>Microsoft Office PowerPoint</Application>
  <PresentationFormat>Произвольный</PresentationFormat>
  <Paragraphs>191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Voronov</dc:creator>
  <cp:lastModifiedBy>Дарья Шапран</cp:lastModifiedBy>
  <cp:revision>12</cp:revision>
  <dcterms:created xsi:type="dcterms:W3CDTF">2022-11-29T11:20:12Z</dcterms:created>
  <dcterms:modified xsi:type="dcterms:W3CDTF">2025-04-23T16:20:33Z</dcterms:modified>
</cp:coreProperties>
</file>